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965" r:id="rId2"/>
    <p:sldId id="985" r:id="rId3"/>
    <p:sldId id="953" r:id="rId4"/>
    <p:sldId id="986" r:id="rId5"/>
    <p:sldId id="974" r:id="rId6"/>
    <p:sldId id="973" r:id="rId7"/>
    <p:sldId id="975" r:id="rId8"/>
    <p:sldId id="978" r:id="rId9"/>
    <p:sldId id="979" r:id="rId10"/>
    <p:sldId id="980" r:id="rId11"/>
    <p:sldId id="981" r:id="rId12"/>
    <p:sldId id="982" r:id="rId13"/>
    <p:sldId id="977" r:id="rId14"/>
    <p:sldId id="983" r:id="rId15"/>
    <p:sldId id="984" r:id="rId16"/>
    <p:sldId id="969" r:id="rId17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6100"/>
    <a:srgbClr val="003399"/>
    <a:srgbClr val="FF00FF"/>
    <a:srgbClr val="CC00CC"/>
    <a:srgbClr val="000099"/>
    <a:srgbClr val="0000FF"/>
    <a:srgbClr val="794CBA"/>
    <a:srgbClr val="005BAC"/>
    <a:srgbClr val="BDEEFF"/>
    <a:srgbClr val="F7EA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3002" autoAdjust="0"/>
  </p:normalViewPr>
  <p:slideViewPr>
    <p:cSldViewPr>
      <p:cViewPr varScale="1">
        <p:scale>
          <a:sx n="100" d="100"/>
          <a:sy n="100" d="100"/>
        </p:scale>
        <p:origin x="106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9" y="3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ACC60-E74A-4153-A15C-A58C9A4F69B5}" type="datetimeFigureOut">
              <a:rPr lang="zh-TW" altLang="en-US" smtClean="0"/>
              <a:pPr/>
              <a:t>2020/1/14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9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F52B2-9253-4900-AA20-C318E8E0E20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39708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2946400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3"/>
            <a:ext cx="2946400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4879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  <a:endParaRPr lang="en-US" altLang="zh-TW" noProof="0"/>
          </a:p>
          <a:p>
            <a:pPr lvl="1"/>
            <a:r>
              <a:rPr lang="zh-TW" altLang="en-US" noProof="0"/>
              <a:t>第二層</a:t>
            </a:r>
            <a:endParaRPr lang="en-US" altLang="zh-TW" noProof="0"/>
          </a:p>
          <a:p>
            <a:pPr lvl="2"/>
            <a:r>
              <a:rPr lang="zh-TW" altLang="en-US" noProof="0"/>
              <a:t>第三層</a:t>
            </a:r>
            <a:endParaRPr lang="en-US" altLang="zh-TW" noProof="0"/>
          </a:p>
          <a:p>
            <a:pPr lvl="3"/>
            <a:r>
              <a:rPr lang="zh-TW" altLang="en-US" noProof="0"/>
              <a:t>第四層</a:t>
            </a:r>
            <a:endParaRPr lang="en-US" altLang="zh-TW" noProof="0"/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5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28165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87C56F9A-CA48-4A82-B563-4DA89F7E5FB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981014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新細明體" charset="-12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幻燈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點按此處編輯母版標題風格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點按此處添加母版副標題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2015/11/25</a:t>
            </a:r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9CEE6-0238-4E26-91C6-83D47189DB4F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94960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和縱向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點按此處編輯母版標題風格</a:t>
            </a:r>
          </a:p>
        </p:txBody>
      </p:sp>
      <p:sp>
        <p:nvSpPr>
          <p:cNvPr id="3" name="縱向標題佔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點按此處編輯文本風格</a:t>
            </a:r>
          </a:p>
          <a:p>
            <a:pPr lvl="1"/>
            <a:r>
              <a:rPr lang="zh-CN" altLang="en-US"/>
              <a:t>第二級</a:t>
            </a:r>
          </a:p>
          <a:p>
            <a:pPr lvl="2"/>
            <a:r>
              <a:rPr lang="zh-CN" altLang="en-US"/>
              <a:t>第三級</a:t>
            </a:r>
          </a:p>
          <a:p>
            <a:pPr lvl="3"/>
            <a:r>
              <a:rPr lang="zh-CN" altLang="en-US"/>
              <a:t>第四級</a:t>
            </a:r>
          </a:p>
          <a:p>
            <a:pPr lvl="4"/>
            <a:r>
              <a:rPr lang="zh-CN" altLang="en-US"/>
              <a:t>第五級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2015/11/25</a:t>
            </a:r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17A47-F4E5-450E-8E8A-A2B149E3B1F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10709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縱向標題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縱向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點按此處編輯母版標題風格</a:t>
            </a:r>
          </a:p>
        </p:txBody>
      </p:sp>
      <p:sp>
        <p:nvSpPr>
          <p:cNvPr id="3" name="縱向標題佔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點按此處編輯文本風格</a:t>
            </a:r>
          </a:p>
          <a:p>
            <a:pPr lvl="1"/>
            <a:r>
              <a:rPr lang="zh-CN" altLang="en-US"/>
              <a:t>第二級</a:t>
            </a:r>
          </a:p>
          <a:p>
            <a:pPr lvl="2"/>
            <a:r>
              <a:rPr lang="zh-CN" altLang="en-US"/>
              <a:t>第三級</a:t>
            </a:r>
          </a:p>
          <a:p>
            <a:pPr lvl="3"/>
            <a:r>
              <a:rPr lang="zh-CN" altLang="en-US"/>
              <a:t>第四級</a:t>
            </a:r>
          </a:p>
          <a:p>
            <a:pPr lvl="4"/>
            <a:r>
              <a:rPr lang="zh-CN" altLang="en-US"/>
              <a:t>第五級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2015/11/25</a:t>
            </a:r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D639C-11C1-43AD-A924-B5F150E76274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36368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和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點按此處編輯母版標題風格</a:t>
            </a:r>
          </a:p>
        </p:txBody>
      </p:sp>
      <p:sp>
        <p:nvSpPr>
          <p:cNvPr id="3" name="內容佔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點按此處編輯文本風格</a:t>
            </a:r>
          </a:p>
          <a:p>
            <a:pPr lvl="1"/>
            <a:r>
              <a:rPr lang="zh-CN" altLang="en-US"/>
              <a:t>第二級</a:t>
            </a:r>
          </a:p>
          <a:p>
            <a:pPr lvl="2"/>
            <a:r>
              <a:rPr lang="zh-CN" altLang="en-US"/>
              <a:t>第三級</a:t>
            </a:r>
          </a:p>
          <a:p>
            <a:pPr lvl="3"/>
            <a:r>
              <a:rPr lang="zh-CN" altLang="en-US"/>
              <a:t>第四級</a:t>
            </a:r>
          </a:p>
          <a:p>
            <a:pPr lvl="4"/>
            <a:r>
              <a:rPr lang="zh-CN" altLang="en-US"/>
              <a:t>第五級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2015/11/25</a:t>
            </a:r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4BCF8-802E-4A17-BA81-BDA57051241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51435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部分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點按此處編輯母版標題風格</a:t>
            </a:r>
          </a:p>
        </p:txBody>
      </p:sp>
      <p:sp>
        <p:nvSpPr>
          <p:cNvPr id="3" name="文本佔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點按此處編輯文本風格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2015/11/25</a:t>
            </a:r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5542-3431-47F0-96A3-702B9C7241F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69893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點按此處編輯母版標題風格</a:t>
            </a:r>
          </a:p>
        </p:txBody>
      </p:sp>
      <p:sp>
        <p:nvSpPr>
          <p:cNvPr id="3" name="內容佔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點按此處編輯文本風格</a:t>
            </a:r>
          </a:p>
          <a:p>
            <a:pPr lvl="1"/>
            <a:r>
              <a:rPr lang="zh-CN" altLang="en-US"/>
              <a:t>第二級</a:t>
            </a:r>
          </a:p>
          <a:p>
            <a:pPr lvl="2"/>
            <a:r>
              <a:rPr lang="zh-CN" altLang="en-US"/>
              <a:t>第三級</a:t>
            </a:r>
          </a:p>
          <a:p>
            <a:pPr lvl="3"/>
            <a:r>
              <a:rPr lang="zh-CN" altLang="en-US"/>
              <a:t>第四級</a:t>
            </a:r>
          </a:p>
          <a:p>
            <a:pPr lvl="4"/>
            <a:r>
              <a:rPr lang="zh-CN" altLang="en-US"/>
              <a:t>第五級</a:t>
            </a:r>
          </a:p>
        </p:txBody>
      </p:sp>
      <p:sp>
        <p:nvSpPr>
          <p:cNvPr id="4" name="內容佔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點按此處編輯文本風格</a:t>
            </a:r>
          </a:p>
          <a:p>
            <a:pPr lvl="1"/>
            <a:r>
              <a:rPr lang="zh-CN" altLang="en-US"/>
              <a:t>第二級</a:t>
            </a:r>
          </a:p>
          <a:p>
            <a:pPr lvl="2"/>
            <a:r>
              <a:rPr lang="zh-CN" altLang="en-US"/>
              <a:t>第三級</a:t>
            </a:r>
          </a:p>
          <a:p>
            <a:pPr lvl="3"/>
            <a:r>
              <a:rPr lang="zh-CN" altLang="en-US"/>
              <a:t>第四級</a:t>
            </a:r>
          </a:p>
          <a:p>
            <a:pPr lvl="4"/>
            <a:r>
              <a:rPr lang="zh-CN" altLang="en-US"/>
              <a:t>第五級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2015/11/25</a:t>
            </a:r>
            <a:endParaRPr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8E3F5-8964-413A-8F22-D5FE3C233591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21406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點按此處編輯母版標題風格</a:t>
            </a:r>
          </a:p>
        </p:txBody>
      </p:sp>
      <p:sp>
        <p:nvSpPr>
          <p:cNvPr id="3" name="文本佔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點按此處編輯文本風格</a:t>
            </a:r>
          </a:p>
        </p:txBody>
      </p:sp>
      <p:sp>
        <p:nvSpPr>
          <p:cNvPr id="4" name="內容佔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點按此處編輯文本風格</a:t>
            </a:r>
          </a:p>
          <a:p>
            <a:pPr lvl="1"/>
            <a:r>
              <a:rPr lang="zh-CN" altLang="en-US"/>
              <a:t>第二級</a:t>
            </a:r>
          </a:p>
          <a:p>
            <a:pPr lvl="2"/>
            <a:r>
              <a:rPr lang="zh-CN" altLang="en-US"/>
              <a:t>第三級</a:t>
            </a:r>
          </a:p>
          <a:p>
            <a:pPr lvl="3"/>
            <a:r>
              <a:rPr lang="zh-CN" altLang="en-US"/>
              <a:t>第四級</a:t>
            </a:r>
          </a:p>
          <a:p>
            <a:pPr lvl="4"/>
            <a:r>
              <a:rPr lang="zh-CN" altLang="en-US"/>
              <a:t>第五級</a:t>
            </a:r>
          </a:p>
        </p:txBody>
      </p:sp>
      <p:sp>
        <p:nvSpPr>
          <p:cNvPr id="5" name="文本佔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點按此處編輯文本風格</a:t>
            </a:r>
          </a:p>
        </p:txBody>
      </p:sp>
      <p:sp>
        <p:nvSpPr>
          <p:cNvPr id="6" name="內容佔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點按此處編輯文本風格</a:t>
            </a:r>
          </a:p>
          <a:p>
            <a:pPr lvl="1"/>
            <a:r>
              <a:rPr lang="zh-CN" altLang="en-US"/>
              <a:t>第二級</a:t>
            </a:r>
          </a:p>
          <a:p>
            <a:pPr lvl="2"/>
            <a:r>
              <a:rPr lang="zh-CN" altLang="en-US"/>
              <a:t>第三級</a:t>
            </a:r>
          </a:p>
          <a:p>
            <a:pPr lvl="3"/>
            <a:r>
              <a:rPr lang="zh-CN" altLang="en-US"/>
              <a:t>第四級</a:t>
            </a:r>
          </a:p>
          <a:p>
            <a:pPr lvl="4"/>
            <a:r>
              <a:rPr lang="zh-CN" altLang="en-US"/>
              <a:t>第五級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2015/11/25</a:t>
            </a:r>
            <a:endParaRPr lang="en-US" altLang="zh-TW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AD6EE-4DD6-4D3C-B52A-46D0344B2BFD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15014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點按此處編輯母版標題風格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2015/11/25</a:t>
            </a:r>
            <a:endParaRPr lang="en-US" altLang="zh-TW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DF5FA-1C3F-47DE-8569-CA18FB1B9FA8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647908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2015/11/25</a:t>
            </a:r>
            <a:endParaRPr lang="en-US" altLang="zh-TW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43BD3-C0F3-4EC2-A9D9-C2FD371E0328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67251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內容和說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點按此處編輯母版標題風格</a:t>
            </a:r>
          </a:p>
        </p:txBody>
      </p:sp>
      <p:sp>
        <p:nvSpPr>
          <p:cNvPr id="3" name="內容佔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點按此處編輯文本風格</a:t>
            </a:r>
          </a:p>
          <a:p>
            <a:pPr lvl="1"/>
            <a:r>
              <a:rPr lang="zh-CN" altLang="en-US"/>
              <a:t>第二級</a:t>
            </a:r>
          </a:p>
          <a:p>
            <a:pPr lvl="2"/>
            <a:r>
              <a:rPr lang="zh-CN" altLang="en-US"/>
              <a:t>第三級</a:t>
            </a:r>
          </a:p>
          <a:p>
            <a:pPr lvl="3"/>
            <a:r>
              <a:rPr lang="zh-CN" altLang="en-US"/>
              <a:t>第四級</a:t>
            </a:r>
          </a:p>
          <a:p>
            <a:pPr lvl="4"/>
            <a:r>
              <a:rPr lang="zh-CN" altLang="en-US"/>
              <a:t>第五級</a:t>
            </a:r>
          </a:p>
        </p:txBody>
      </p:sp>
      <p:sp>
        <p:nvSpPr>
          <p:cNvPr id="4" name="文本佔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點按此處編輯文本風格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2015/11/25</a:t>
            </a:r>
            <a:endParaRPr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5CE27-8B1F-4927-B274-B0993765747F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79729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圖片和說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點按此處編輯母版標題風格</a:t>
            </a:r>
          </a:p>
        </p:txBody>
      </p:sp>
      <p:sp>
        <p:nvSpPr>
          <p:cNvPr id="3" name="圖片佔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佔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點按此處編輯文本風格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2015/11/25</a:t>
            </a:r>
            <a:endParaRPr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BE183-AE3A-4735-811A-530F0041C26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37711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  <a:endParaRPr lang="en-US" altLang="zh-TW" dirty="0"/>
          </a:p>
          <a:p>
            <a:pPr lvl="1"/>
            <a:r>
              <a:rPr lang="zh-TW" altLang="en-US" dirty="0"/>
              <a:t>第二層</a:t>
            </a:r>
            <a:endParaRPr lang="en-US" altLang="zh-TW" dirty="0"/>
          </a:p>
          <a:p>
            <a:pPr lvl="2"/>
            <a:r>
              <a:rPr lang="zh-TW" altLang="en-US" dirty="0"/>
              <a:t>第三層</a:t>
            </a:r>
            <a:endParaRPr lang="en-US" altLang="zh-TW" dirty="0"/>
          </a:p>
          <a:p>
            <a:pPr lvl="3"/>
            <a:r>
              <a:rPr lang="zh-TW" altLang="en-US" dirty="0"/>
              <a:t>第四層</a:t>
            </a:r>
            <a:endParaRPr lang="en-US" altLang="zh-TW" dirty="0"/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2015/11/25</a:t>
            </a:r>
            <a:endParaRPr lang="en-US" altLang="zh-TW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F9DABB9C-04CC-4453-8752-059F580F9680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1031" name="Picture 7" descr="YTFT-4.9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4450"/>
            <a:ext cx="91440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9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微軟正黑體" pitchFamily="34" charset="-120"/>
          <a:ea typeface="微軟正黑體" pitchFamily="34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  <a:cs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  <a:cs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  <a:cs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  <a:cs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  <a:cs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  <a:cs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  <a:cs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  <a:cs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b="1">
          <a:solidFill>
            <a:srgbClr val="000099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rgbClr val="000099"/>
          </a:solidFill>
          <a:latin typeface="微軟正黑體" pitchFamily="34" charset="-120"/>
          <a:ea typeface="微軟正黑體" pitchFamily="34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rgbClr val="000099"/>
          </a:solidFill>
          <a:latin typeface="微軟正黑體" pitchFamily="34" charset="-120"/>
          <a:ea typeface="微軟正黑體" pitchFamily="34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rgbClr val="000099"/>
          </a:solidFill>
          <a:latin typeface="微軟正黑體" pitchFamily="34" charset="-120"/>
          <a:ea typeface="微軟正黑體" pitchFamily="34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rgbClr val="000099"/>
          </a:solidFill>
          <a:latin typeface="微軟正黑體" pitchFamily="34" charset="-120"/>
          <a:ea typeface="微軟正黑體" pitchFamily="34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DF5FA-1C3F-47DE-8569-CA18FB1B9FA8}" type="slidenum">
              <a:rPr lang="en-US" altLang="zh-TW" smtClean="0"/>
              <a:pPr>
                <a:defRPr/>
              </a:pPr>
              <a:t>1</a:t>
            </a:fld>
            <a:endParaRPr lang="en-US" altLang="zh-TW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78CECBC-59F9-4097-91E1-DD66D79AAB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242"/>
          <a:stretch/>
        </p:blipFill>
        <p:spPr>
          <a:xfrm>
            <a:off x="0" y="0"/>
            <a:ext cx="9036496" cy="2446006"/>
          </a:xfrm>
          <a:prstGeom prst="rect">
            <a:avLst/>
          </a:prstGeom>
        </p:spPr>
      </p:pic>
      <p:sp>
        <p:nvSpPr>
          <p:cNvPr id="8" name="文本框 23">
            <a:extLst>
              <a:ext uri="{FF2B5EF4-FFF2-40B4-BE49-F238E27FC236}">
                <a16:creationId xmlns:a16="http://schemas.microsoft.com/office/drawing/2014/main" id="{DB3789B4-FC07-46C4-BF9C-DC6E27CED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967" y="2852936"/>
            <a:ext cx="7124065" cy="187743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Char char="•"/>
              <a:defRPr sz="21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Char char="•"/>
              <a:defRPr sz="15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6000" b="1" dirty="0">
                <a:solidFill>
                  <a:srgbClr val="003399"/>
                </a:solidFill>
                <a:latin typeface="方正兰亭黑_GBK" charset="0"/>
                <a:ea typeface="方正兰亭黑_GBK" charset="0"/>
                <a:cs typeface="方正兰亭黑_GBK" charset="0"/>
              </a:rPr>
              <a:t>元大策略行家</a:t>
            </a:r>
            <a:endParaRPr lang="en-US" altLang="zh-TW" sz="6000" b="1" dirty="0">
              <a:solidFill>
                <a:srgbClr val="003399"/>
              </a:solidFill>
              <a:latin typeface="方正兰亭黑_GBK" charset="0"/>
              <a:ea typeface="方正兰亭黑_GBK" charset="0"/>
              <a:cs typeface="方正兰亭黑_GBK" charset="0"/>
            </a:endParaRPr>
          </a:p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TW" sz="1200" b="1" dirty="0">
              <a:solidFill>
                <a:srgbClr val="003399"/>
              </a:solidFill>
              <a:latin typeface="方正兰亭黑_GBK" charset="0"/>
              <a:ea typeface="方正兰亭黑_GBK" charset="0"/>
              <a:cs typeface="方正兰亭黑_GBK" charset="0"/>
            </a:endParaRPr>
          </a:p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4400" b="1" dirty="0">
                <a:solidFill>
                  <a:srgbClr val="003399"/>
                </a:solidFill>
                <a:latin typeface="方正兰亭黑_GBK" charset="0"/>
                <a:ea typeface="方正兰亭黑_GBK" charset="0"/>
                <a:cs typeface="方正兰亭黑_GBK" charset="0"/>
              </a:rPr>
              <a:t>多策略多商品動態評價系統 </a:t>
            </a:r>
            <a:endParaRPr lang="en-US" altLang="zh-CN" sz="4400" b="1" dirty="0">
              <a:solidFill>
                <a:srgbClr val="003399"/>
              </a:solidFill>
              <a:latin typeface="方正兰亭黑_GBK" charset="0"/>
              <a:ea typeface="方正兰亭黑_GBK" charset="0"/>
              <a:cs typeface="方正兰亭黑_GB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24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DF5FA-1C3F-47DE-8569-CA18FB1B9FA8}" type="slidenum">
              <a:rPr lang="en-US" altLang="zh-TW" smtClean="0"/>
              <a:pPr>
                <a:defRPr/>
              </a:pPr>
              <a:t>10</a:t>
            </a:fld>
            <a:endParaRPr lang="en-US" altLang="zh-TW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AFAC7EA-BCCB-4F80-BDC1-8EF6570CD5AF}"/>
              </a:ext>
            </a:extLst>
          </p:cNvPr>
          <p:cNvSpPr/>
          <p:nvPr/>
        </p:nvSpPr>
        <p:spPr>
          <a:xfrm>
            <a:off x="0" y="314016"/>
            <a:ext cx="9144000" cy="64807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淨值風險管理系統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DA757E6-74B0-4E15-B4C6-951F62D387DD}"/>
              </a:ext>
            </a:extLst>
          </p:cNvPr>
          <p:cNvSpPr txBox="1"/>
          <p:nvPr/>
        </p:nvSpPr>
        <p:spPr>
          <a:xfrm>
            <a:off x="1835696" y="5949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27A7B2B-EF68-419E-A357-9E63D8C62DA4}"/>
              </a:ext>
            </a:extLst>
          </p:cNvPr>
          <p:cNvSpPr/>
          <p:nvPr/>
        </p:nvSpPr>
        <p:spPr>
          <a:xfrm>
            <a:off x="449074" y="1120676"/>
            <a:ext cx="570710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EB61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海龜基金管理法</a:t>
            </a:r>
          </a:p>
          <a:p>
            <a:endParaRPr lang="en-US" altLang="zh-TW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r>
              <a:rPr lang="en-US" altLang="zh-TW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1.DD</a:t>
            </a:r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：</a:t>
            </a:r>
            <a:r>
              <a:rPr lang="en-US" altLang="zh-TW" dirty="0" err="1">
                <a:latin typeface="華康粗圓體" panose="020F0709000000000000" pitchFamily="49" charset="-120"/>
                <a:ea typeface="華康粗圓體" panose="020F0709000000000000" pitchFamily="49" charset="-120"/>
              </a:rPr>
              <a:t>DropDown</a:t>
            </a:r>
            <a:endParaRPr lang="en-US" altLang="zh-TW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endParaRPr lang="en-US" altLang="zh-TW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r>
              <a:rPr lang="en-US" altLang="zh-TW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2.DropDown X N</a:t>
            </a:r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：收回資金權限依</a:t>
            </a:r>
            <a:r>
              <a:rPr lang="en-US" altLang="zh-TW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DD</a:t>
            </a:r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倍數</a:t>
            </a:r>
            <a:endParaRPr lang="en-US" altLang="zh-TW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endParaRPr lang="zh-TW" altLang="en-US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r>
              <a:rPr lang="en-US" altLang="zh-TW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3.Withdraw funds</a:t>
            </a:r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：收回總資金百分比，當</a:t>
            </a:r>
            <a:r>
              <a:rPr lang="en-US" altLang="zh-TW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DD</a:t>
            </a:r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達預設值時收回總資金權限百分比。例如比例損益</a:t>
            </a:r>
            <a:r>
              <a:rPr lang="en-US" altLang="zh-TW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DD</a:t>
            </a:r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為</a:t>
            </a:r>
            <a:r>
              <a:rPr lang="en-US" altLang="zh-TW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-11.5%</a:t>
            </a:r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，將收回總資金</a:t>
            </a:r>
            <a:r>
              <a:rPr lang="en-US" altLang="zh-TW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2</a:t>
            </a:r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倍</a:t>
            </a:r>
            <a:r>
              <a:rPr lang="en-US" altLang="zh-TW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DD=24%</a:t>
            </a:r>
          </a:p>
          <a:p>
            <a:endParaRPr lang="zh-TW" altLang="en-US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endParaRPr lang="zh-TW" altLang="en-US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5E290630-C99D-47D0-A0B1-C019A7DF1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900" y="1072759"/>
            <a:ext cx="2362200" cy="5048250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6C9F65CB-29C7-4316-A204-CEBF18A7018D}"/>
              </a:ext>
            </a:extLst>
          </p:cNvPr>
          <p:cNvSpPr/>
          <p:nvPr/>
        </p:nvSpPr>
        <p:spPr>
          <a:xfrm>
            <a:off x="6438900" y="3068960"/>
            <a:ext cx="2362200" cy="305204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455E1B57-EF0A-4F17-B3E6-2C51974265E1}"/>
              </a:ext>
            </a:extLst>
          </p:cNvPr>
          <p:cNvSpPr/>
          <p:nvPr/>
        </p:nvSpPr>
        <p:spPr>
          <a:xfrm>
            <a:off x="6438900" y="1058147"/>
            <a:ext cx="2340890" cy="20415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7362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DF5FA-1C3F-47DE-8569-CA18FB1B9FA8}" type="slidenum">
              <a:rPr lang="en-US" altLang="zh-TW" smtClean="0"/>
              <a:pPr>
                <a:defRPr/>
              </a:pPr>
              <a:t>11</a:t>
            </a:fld>
            <a:endParaRPr lang="en-US" altLang="zh-TW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AFAC7EA-BCCB-4F80-BDC1-8EF6570CD5AF}"/>
              </a:ext>
            </a:extLst>
          </p:cNvPr>
          <p:cNvSpPr/>
          <p:nvPr/>
        </p:nvSpPr>
        <p:spPr>
          <a:xfrm>
            <a:off x="0" y="314016"/>
            <a:ext cx="9144000" cy="64807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淨值風險管理系統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DA757E6-74B0-4E15-B4C6-951F62D387DD}"/>
              </a:ext>
            </a:extLst>
          </p:cNvPr>
          <p:cNvSpPr txBox="1"/>
          <p:nvPr/>
        </p:nvSpPr>
        <p:spPr>
          <a:xfrm>
            <a:off x="1835696" y="5949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27A7B2B-EF68-419E-A357-9E63D8C62DA4}"/>
              </a:ext>
            </a:extLst>
          </p:cNvPr>
          <p:cNvSpPr/>
          <p:nvPr/>
        </p:nvSpPr>
        <p:spPr>
          <a:xfrm>
            <a:off x="449074" y="1120676"/>
            <a:ext cx="570710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EB61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損益通道管理法</a:t>
            </a:r>
            <a:endParaRPr lang="en-US" altLang="zh-TW" sz="2400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endParaRPr lang="zh-TW" altLang="en-US" sz="2400" dirty="0">
              <a:solidFill>
                <a:srgbClr val="EB610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marL="342900" indent="-342900">
              <a:buAutoNum type="arabicPeriod"/>
            </a:pPr>
            <a:r>
              <a:rPr lang="en-US" altLang="zh-TW" dirty="0" err="1">
                <a:latin typeface="華康粗圓體" panose="020F0709000000000000" pitchFamily="49" charset="-120"/>
                <a:ea typeface="華康粗圓體" panose="020F0709000000000000" pitchFamily="49" charset="-120"/>
              </a:rPr>
              <a:t>DataCount</a:t>
            </a:r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設定統計樣本區間</a:t>
            </a:r>
            <a:endParaRPr lang="en-US" altLang="zh-TW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marL="342900" indent="-342900">
              <a:buAutoNum type="arabicPeriod"/>
            </a:pPr>
            <a:endParaRPr lang="zh-TW" altLang="en-US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r>
              <a:rPr lang="en-US" altLang="zh-TW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2. Channel</a:t>
            </a:r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設定通道倍數</a:t>
            </a:r>
            <a:endParaRPr lang="en-US" altLang="zh-TW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endParaRPr lang="zh-TW" altLang="en-US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r>
              <a:rPr lang="en-US" altLang="zh-TW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3. Upper Limit Withdraw funds:</a:t>
            </a:r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當損益超過通道上軌，收回資金權限</a:t>
            </a:r>
            <a:r>
              <a:rPr lang="en-US" altLang="zh-TW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20%</a:t>
            </a:r>
          </a:p>
          <a:p>
            <a:endParaRPr lang="en-US" altLang="zh-TW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r>
              <a:rPr lang="en-US" altLang="zh-TW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4. Medium Limit Withdraw funds:</a:t>
            </a:r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當超過上軌條件成立，損益回歸中軸恢復部分資金改收回</a:t>
            </a:r>
            <a:r>
              <a:rPr lang="en-US" altLang="zh-TW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10%</a:t>
            </a:r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權限</a:t>
            </a:r>
            <a:endParaRPr lang="en-US" altLang="zh-TW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endParaRPr lang="zh-TW" altLang="en-US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r>
              <a:rPr lang="en-US" altLang="zh-TW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5.Lower Limit Withdraw funds:</a:t>
            </a:r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當符合以上條件損益超過下軌時解除所有資金權限</a:t>
            </a:r>
          </a:p>
          <a:p>
            <a:endParaRPr lang="zh-TW" altLang="en-US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endParaRPr lang="zh-TW" altLang="en-US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5E290630-C99D-47D0-A0B1-C019A7DF1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900" y="1072759"/>
            <a:ext cx="2362200" cy="5048250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6C9F65CB-29C7-4316-A204-CEBF18A7018D}"/>
              </a:ext>
            </a:extLst>
          </p:cNvPr>
          <p:cNvSpPr/>
          <p:nvPr/>
        </p:nvSpPr>
        <p:spPr>
          <a:xfrm>
            <a:off x="6438900" y="5589240"/>
            <a:ext cx="2362200" cy="53176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455E1B57-EF0A-4F17-B3E6-2C51974265E1}"/>
              </a:ext>
            </a:extLst>
          </p:cNvPr>
          <p:cNvSpPr/>
          <p:nvPr/>
        </p:nvSpPr>
        <p:spPr>
          <a:xfrm>
            <a:off x="6449555" y="3076708"/>
            <a:ext cx="2340890" cy="251253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BE409BEC-ECB8-4AAB-AAE6-FC54DCF96EF7}"/>
              </a:ext>
            </a:extLst>
          </p:cNvPr>
          <p:cNvSpPr/>
          <p:nvPr/>
        </p:nvSpPr>
        <p:spPr>
          <a:xfrm>
            <a:off x="6424255" y="1058147"/>
            <a:ext cx="2362200" cy="201081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3121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DF5FA-1C3F-47DE-8569-CA18FB1B9FA8}" type="slidenum">
              <a:rPr lang="en-US" altLang="zh-TW" smtClean="0"/>
              <a:pPr>
                <a:defRPr/>
              </a:pPr>
              <a:t>12</a:t>
            </a:fld>
            <a:endParaRPr lang="en-US" altLang="zh-TW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AFAC7EA-BCCB-4F80-BDC1-8EF6570CD5AF}"/>
              </a:ext>
            </a:extLst>
          </p:cNvPr>
          <p:cNvSpPr/>
          <p:nvPr/>
        </p:nvSpPr>
        <p:spPr>
          <a:xfrm>
            <a:off x="0" y="314016"/>
            <a:ext cx="9144000" cy="64807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淨值風險管理系統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DA757E6-74B0-4E15-B4C6-951F62D387DD}"/>
              </a:ext>
            </a:extLst>
          </p:cNvPr>
          <p:cNvSpPr txBox="1"/>
          <p:nvPr/>
        </p:nvSpPr>
        <p:spPr>
          <a:xfrm>
            <a:off x="1835696" y="5949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27A7B2B-EF68-419E-A357-9E63D8C62DA4}"/>
              </a:ext>
            </a:extLst>
          </p:cNvPr>
          <p:cNvSpPr/>
          <p:nvPr/>
        </p:nvSpPr>
        <p:spPr>
          <a:xfrm>
            <a:off x="449074" y="1120676"/>
            <a:ext cx="57071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EB61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DD</a:t>
            </a:r>
            <a:r>
              <a:rPr lang="zh-TW" altLang="en-US" sz="2400" dirty="0">
                <a:solidFill>
                  <a:srgbClr val="EB61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下限管理法</a:t>
            </a:r>
            <a:endParaRPr lang="en-US" altLang="zh-TW" sz="2400" dirty="0">
              <a:solidFill>
                <a:srgbClr val="EB610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endParaRPr lang="zh-TW" altLang="en-US" sz="2400" dirty="0">
              <a:solidFill>
                <a:srgbClr val="EB610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r>
              <a:rPr lang="en-US" altLang="zh-TW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1.DD</a:t>
            </a:r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：</a:t>
            </a:r>
            <a:r>
              <a:rPr lang="en-US" altLang="zh-TW" dirty="0" err="1">
                <a:latin typeface="華康粗圓體" panose="020F0709000000000000" pitchFamily="49" charset="-120"/>
                <a:ea typeface="華康粗圓體" panose="020F0709000000000000" pitchFamily="49" charset="-120"/>
              </a:rPr>
              <a:t>DropDown</a:t>
            </a:r>
            <a:endParaRPr lang="en-US" altLang="zh-TW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endParaRPr lang="en-US" altLang="zh-TW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r>
              <a:rPr lang="en-US" altLang="zh-TW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2.Withdraw All funds</a:t>
            </a:r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，當</a:t>
            </a:r>
            <a:r>
              <a:rPr lang="en-US" altLang="zh-TW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DD</a:t>
            </a:r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達預設值時收回全部資金</a:t>
            </a:r>
          </a:p>
          <a:p>
            <a:endParaRPr lang="zh-TW" altLang="en-US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5E290630-C99D-47D0-A0B1-C019A7DF1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900" y="1072759"/>
            <a:ext cx="2362200" cy="5048250"/>
          </a:xfrm>
          <a:prstGeom prst="rect">
            <a:avLst/>
          </a:prstGeom>
        </p:spPr>
      </p:pic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455E1B57-EF0A-4F17-B3E6-2C51974265E1}"/>
              </a:ext>
            </a:extLst>
          </p:cNvPr>
          <p:cNvSpPr/>
          <p:nvPr/>
        </p:nvSpPr>
        <p:spPr>
          <a:xfrm>
            <a:off x="6434910" y="5485874"/>
            <a:ext cx="2340890" cy="62045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BE409BEC-ECB8-4AAB-AAE6-FC54DCF96EF7}"/>
              </a:ext>
            </a:extLst>
          </p:cNvPr>
          <p:cNvSpPr/>
          <p:nvPr/>
        </p:nvSpPr>
        <p:spPr>
          <a:xfrm>
            <a:off x="6424255" y="1058147"/>
            <a:ext cx="2362200" cy="441479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4521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DF5FA-1C3F-47DE-8569-CA18FB1B9FA8}" type="slidenum">
              <a:rPr lang="en-US" altLang="zh-TW" smtClean="0"/>
              <a:pPr>
                <a:defRPr/>
              </a:pPr>
              <a:t>13</a:t>
            </a:fld>
            <a:endParaRPr lang="en-US" altLang="zh-TW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AFAC7EA-BCCB-4F80-BDC1-8EF6570CD5AF}"/>
              </a:ext>
            </a:extLst>
          </p:cNvPr>
          <p:cNvSpPr/>
          <p:nvPr/>
        </p:nvSpPr>
        <p:spPr>
          <a:xfrm>
            <a:off x="0" y="314016"/>
            <a:ext cx="9144000" cy="64807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內建防護機制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DA757E6-74B0-4E15-B4C6-951F62D387DD}"/>
              </a:ext>
            </a:extLst>
          </p:cNvPr>
          <p:cNvSpPr txBox="1"/>
          <p:nvPr/>
        </p:nvSpPr>
        <p:spPr>
          <a:xfrm>
            <a:off x="1835696" y="5949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27A7B2B-EF68-419E-A357-9E63D8C62DA4}"/>
              </a:ext>
            </a:extLst>
          </p:cNvPr>
          <p:cNvSpPr/>
          <p:nvPr/>
        </p:nvSpPr>
        <p:spPr>
          <a:xfrm>
            <a:off x="449074" y="1120676"/>
            <a:ext cx="599513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EB61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不交易時段</a:t>
            </a:r>
            <a:endParaRPr lang="en-US" altLang="zh-TW" sz="2400" dirty="0">
              <a:solidFill>
                <a:srgbClr val="EB610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閃崩較容易發生在開盤時段，可設定開盤前幾分鐘不交易</a:t>
            </a:r>
            <a:endParaRPr lang="en-US" altLang="zh-TW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endParaRPr lang="en-US" altLang="zh-TW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r>
              <a:rPr lang="zh-TW" altLang="en-US" sz="2400" dirty="0">
                <a:solidFill>
                  <a:srgbClr val="EB61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連續下單</a:t>
            </a:r>
            <a:endParaRPr lang="en-US" altLang="zh-TW" sz="2400" dirty="0">
              <a:solidFill>
                <a:srgbClr val="EB610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限制每根</a:t>
            </a:r>
            <a:r>
              <a:rPr lang="en-US" altLang="zh-TW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K</a:t>
            </a:r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棒可交易次數</a:t>
            </a:r>
            <a:endParaRPr lang="en-US" altLang="zh-TW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endParaRPr lang="en-US" altLang="zh-TW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r>
              <a:rPr lang="zh-TW" altLang="en-US" sz="2400" dirty="0">
                <a:solidFill>
                  <a:srgbClr val="EB61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策略名稱重複</a:t>
            </a:r>
            <a:endParaRPr lang="en-US" altLang="zh-TW" sz="2400" dirty="0">
              <a:solidFill>
                <a:srgbClr val="EB610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避免不斷覆蓋策略訊號</a:t>
            </a:r>
            <a:endParaRPr lang="en-US" altLang="zh-TW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endParaRPr lang="en-US" altLang="zh-TW" b="1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r>
              <a:rPr lang="zh-TW" altLang="en-US" sz="2400" dirty="0">
                <a:solidFill>
                  <a:srgbClr val="EB61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下單比例限制</a:t>
            </a:r>
            <a:endParaRPr lang="en-US" altLang="zh-TW" sz="2400" dirty="0">
              <a:solidFill>
                <a:srgbClr val="EB610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避免本金輸入錯誤，造成下單比例倍數異常</a:t>
            </a:r>
            <a:endParaRPr lang="en-US" altLang="zh-TW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28" name="圖片 27">
            <a:extLst>
              <a:ext uri="{FF2B5EF4-FFF2-40B4-BE49-F238E27FC236}">
                <a16:creationId xmlns:a16="http://schemas.microsoft.com/office/drawing/2014/main" id="{973B71F1-3505-42F2-9A01-06E5567FC8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461"/>
          <a:stretch/>
        </p:blipFill>
        <p:spPr>
          <a:xfrm>
            <a:off x="6391275" y="1120676"/>
            <a:ext cx="2752725" cy="1255043"/>
          </a:xfrm>
          <a:prstGeom prst="rect">
            <a:avLst/>
          </a:prstGeom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id="{D1830D8B-CFE5-4784-AE79-B74342C13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274" y="4105454"/>
            <a:ext cx="275272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88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157892AE-FD8C-427F-B46E-8D28F60AA7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651"/>
          <a:stretch/>
        </p:blipFill>
        <p:spPr>
          <a:xfrm>
            <a:off x="0" y="0"/>
            <a:ext cx="9144000" cy="402538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905493CD-D481-4353-8528-B037D61327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455"/>
          <a:stretch/>
        </p:blipFill>
        <p:spPr>
          <a:xfrm>
            <a:off x="645914" y="4221088"/>
            <a:ext cx="7852171" cy="172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83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04B53CFD-EAE4-4580-83FD-8CF73FACD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457"/>
            <a:ext cx="9144000" cy="431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53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59">
            <a:extLst>
              <a:ext uri="{FF2B5EF4-FFF2-40B4-BE49-F238E27FC236}">
                <a16:creationId xmlns:a16="http://schemas.microsoft.com/office/drawing/2014/main" id="{84610AFB-DF13-4F36-9C17-868BBB6BE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293" y="2740398"/>
            <a:ext cx="4659718" cy="87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5689" b="1" dirty="0">
                <a:solidFill>
                  <a:srgbClr val="0070C0"/>
                </a:solidFill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0" name="图片 8">
            <a:extLst>
              <a:ext uri="{FF2B5EF4-FFF2-40B4-BE49-F238E27FC236}">
                <a16:creationId xmlns:a16="http://schemas.microsoft.com/office/drawing/2014/main" id="{7A78D0BF-8DCA-44BE-AEB5-89979BDD4F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0" t="20132"/>
          <a:stretch/>
        </p:blipFill>
        <p:spPr>
          <a:xfrm>
            <a:off x="4067944" y="1988840"/>
            <a:ext cx="4696525" cy="395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4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20000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19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0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1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19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0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1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DF5FA-1C3F-47DE-8569-CA18FB1B9FA8}" type="slidenum">
              <a:rPr lang="en-US" altLang="zh-TW" smtClean="0"/>
              <a:pPr>
                <a:defRPr/>
              </a:pPr>
              <a:t>2</a:t>
            </a:fld>
            <a:endParaRPr lang="en-US" altLang="zh-TW" dirty="0"/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6F2C2BAA-C8A2-488D-BCFA-CCD4CC5F8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4914"/>
            <a:ext cx="9144000" cy="3908171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DAFAC7EA-BCCB-4F80-BDC1-8EF6570CD5AF}"/>
              </a:ext>
            </a:extLst>
          </p:cNvPr>
          <p:cNvSpPr/>
          <p:nvPr/>
        </p:nvSpPr>
        <p:spPr>
          <a:xfrm>
            <a:off x="0" y="314016"/>
            <a:ext cx="9144000" cy="64807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系統資訊</a:t>
            </a:r>
          </a:p>
        </p:txBody>
      </p:sp>
    </p:spTree>
    <p:extLst>
      <p:ext uri="{BB962C8B-B14F-4D97-AF65-F5344CB8AC3E}">
        <p14:creationId xmlns:p14="http://schemas.microsoft.com/office/powerpoint/2010/main" val="101877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1123DF7F-3D6E-4841-8107-EEFF0C3D4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2" y="208364"/>
            <a:ext cx="9036496" cy="6183581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DF5FA-1C3F-47DE-8569-CA18FB1B9FA8}" type="slidenum">
              <a:rPr lang="en-US" altLang="zh-TW" smtClean="0"/>
              <a:pPr>
                <a:defRPr/>
              </a:pPr>
              <a:t>3</a:t>
            </a:fld>
            <a:endParaRPr lang="en-US" altLang="zh-TW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AFAC7EA-BCCB-4F80-BDC1-8EF6570CD5AF}"/>
              </a:ext>
            </a:extLst>
          </p:cNvPr>
          <p:cNvSpPr/>
          <p:nvPr/>
        </p:nvSpPr>
        <p:spPr>
          <a:xfrm>
            <a:off x="0" y="314016"/>
            <a:ext cx="9144000" cy="64807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動態上下架績效比較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DA98B9B-D78A-4D15-96A8-1DF2125C59B6}"/>
              </a:ext>
            </a:extLst>
          </p:cNvPr>
          <p:cNvSpPr/>
          <p:nvPr/>
        </p:nvSpPr>
        <p:spPr>
          <a:xfrm>
            <a:off x="827584" y="1268760"/>
            <a:ext cx="491673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使用策略行家內建評價系統</a:t>
            </a:r>
            <a:endParaRPr lang="en-US" altLang="zh-TW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當風險評價值 </a:t>
            </a:r>
            <a:r>
              <a:rPr lang="en-US" altLang="zh-TW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&gt; 1.35 </a:t>
            </a:r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，策略自動下架</a:t>
            </a:r>
            <a:endParaRPr lang="en-US" altLang="zh-TW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endParaRPr lang="en-US" altLang="zh-TW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r>
              <a:rPr lang="en-US" altLang="zh-TW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2019</a:t>
            </a:r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年十支策略績效從 </a:t>
            </a:r>
            <a:r>
              <a:rPr lang="en-US" altLang="zh-TW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170</a:t>
            </a:r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萬增加至 </a:t>
            </a:r>
            <a:r>
              <a:rPr lang="en-US" altLang="zh-TW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198</a:t>
            </a:r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萬！</a:t>
            </a:r>
            <a:endParaRPr lang="en-US" altLang="zh-TW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獲利成長</a:t>
            </a:r>
            <a:r>
              <a:rPr lang="en-US" altLang="zh-TW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 14%</a:t>
            </a:r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！</a:t>
            </a:r>
            <a:endParaRPr lang="en-US" altLang="zh-TW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31091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B0D40180-9D4E-457B-82AC-2A1925D9B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56" y="507439"/>
            <a:ext cx="8574888" cy="5843122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DF5FA-1C3F-47DE-8569-CA18FB1B9FA8}" type="slidenum">
              <a:rPr lang="en-US" altLang="zh-TW" smtClean="0"/>
              <a:pPr>
                <a:defRPr/>
              </a:pPr>
              <a:t>4</a:t>
            </a:fld>
            <a:endParaRPr lang="en-US" altLang="zh-TW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AFAC7EA-BCCB-4F80-BDC1-8EF6570CD5AF}"/>
              </a:ext>
            </a:extLst>
          </p:cNvPr>
          <p:cNvSpPr/>
          <p:nvPr/>
        </p:nvSpPr>
        <p:spPr>
          <a:xfrm>
            <a:off x="0" y="314016"/>
            <a:ext cx="9144000" cy="64807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動態上下架績效比較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DA98B9B-D78A-4D15-96A8-1DF2125C59B6}"/>
              </a:ext>
            </a:extLst>
          </p:cNvPr>
          <p:cNvSpPr/>
          <p:nvPr/>
        </p:nvSpPr>
        <p:spPr>
          <a:xfrm>
            <a:off x="4283968" y="1556792"/>
            <a:ext cx="410881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使用策略行家內建評價系統</a:t>
            </a:r>
            <a:endParaRPr lang="en-US" altLang="zh-TW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當風險評價值 </a:t>
            </a:r>
            <a:r>
              <a:rPr lang="en-US" altLang="zh-TW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&gt; 1.35 </a:t>
            </a:r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，策略自動下架</a:t>
            </a:r>
            <a:endParaRPr lang="en-US" altLang="zh-TW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endParaRPr lang="en-US" altLang="zh-TW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績效最大回檔從 </a:t>
            </a:r>
            <a:r>
              <a:rPr lang="en-US" altLang="zh-TW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67.6</a:t>
            </a:r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減少至 </a:t>
            </a:r>
            <a:r>
              <a:rPr lang="en-US" altLang="zh-TW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53.1</a:t>
            </a:r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萬！</a:t>
            </a:r>
            <a:endParaRPr lang="en-US" altLang="zh-TW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回檔金額下降 </a:t>
            </a:r>
            <a:r>
              <a:rPr lang="en-US" altLang="zh-TW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21%</a:t>
            </a:r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！</a:t>
            </a:r>
            <a:endParaRPr lang="en-US" altLang="zh-TW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217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DF5FA-1C3F-47DE-8569-CA18FB1B9FA8}" type="slidenum">
              <a:rPr lang="en-US" altLang="zh-TW" smtClean="0"/>
              <a:pPr>
                <a:defRPr/>
              </a:pPr>
              <a:t>5</a:t>
            </a:fld>
            <a:endParaRPr lang="en-US" altLang="zh-TW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AFAC7EA-BCCB-4F80-BDC1-8EF6570CD5AF}"/>
              </a:ext>
            </a:extLst>
          </p:cNvPr>
          <p:cNvSpPr/>
          <p:nvPr/>
        </p:nvSpPr>
        <p:spPr>
          <a:xfrm>
            <a:off x="0" y="314016"/>
            <a:ext cx="9144000" cy="64807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內建評價系統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7245ADE0-DEEE-40B3-9E6A-356352BDB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8840"/>
            <a:ext cx="9144000" cy="4177425"/>
          </a:xfrm>
          <a:prstGeom prst="rect">
            <a:avLst/>
          </a:prstGeom>
        </p:spPr>
      </p:pic>
      <p:sp>
        <p:nvSpPr>
          <p:cNvPr id="4" name="矩形: 圓角 3">
            <a:extLst>
              <a:ext uri="{FF2B5EF4-FFF2-40B4-BE49-F238E27FC236}">
                <a16:creationId xmlns:a16="http://schemas.microsoft.com/office/drawing/2014/main" id="{72E5AEBA-E703-47E5-8B7B-83FBC3ADAE61}"/>
              </a:ext>
            </a:extLst>
          </p:cNvPr>
          <p:cNvSpPr/>
          <p:nvPr/>
        </p:nvSpPr>
        <p:spPr>
          <a:xfrm>
            <a:off x="3928492" y="2493377"/>
            <a:ext cx="1512168" cy="15841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DD29EA62-62B1-4AB5-8FCB-3E14F48C1E89}"/>
              </a:ext>
            </a:extLst>
          </p:cNvPr>
          <p:cNvSpPr/>
          <p:nvPr/>
        </p:nvSpPr>
        <p:spPr>
          <a:xfrm>
            <a:off x="452078" y="2421369"/>
            <a:ext cx="1512168" cy="15841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DA757E6-74B0-4E15-B4C6-951F62D387DD}"/>
              </a:ext>
            </a:extLst>
          </p:cNvPr>
          <p:cNvSpPr txBox="1"/>
          <p:nvPr/>
        </p:nvSpPr>
        <p:spPr>
          <a:xfrm>
            <a:off x="1835696" y="5949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27A7B2B-EF68-419E-A357-9E63D8C62DA4}"/>
              </a:ext>
            </a:extLst>
          </p:cNvPr>
          <p:cNvSpPr/>
          <p:nvPr/>
        </p:nvSpPr>
        <p:spPr>
          <a:xfrm>
            <a:off x="452078" y="1264836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四大評價參數，自動上下架策略</a:t>
            </a:r>
          </a:p>
        </p:txBody>
      </p:sp>
    </p:spTree>
    <p:extLst>
      <p:ext uri="{BB962C8B-B14F-4D97-AF65-F5344CB8AC3E}">
        <p14:creationId xmlns:p14="http://schemas.microsoft.com/office/powerpoint/2010/main" val="1899362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C76E0144-5BF1-4B3F-866A-7F9414FCD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3319"/>
            <a:ext cx="9144000" cy="4148466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DF5FA-1C3F-47DE-8569-CA18FB1B9FA8}" type="slidenum">
              <a:rPr lang="en-US" altLang="zh-TW" smtClean="0"/>
              <a:pPr>
                <a:defRPr/>
              </a:pPr>
              <a:t>6</a:t>
            </a:fld>
            <a:endParaRPr lang="en-US" altLang="zh-TW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AFAC7EA-BCCB-4F80-BDC1-8EF6570CD5AF}"/>
              </a:ext>
            </a:extLst>
          </p:cNvPr>
          <p:cNvSpPr/>
          <p:nvPr/>
        </p:nvSpPr>
        <p:spPr>
          <a:xfrm>
            <a:off x="0" y="314016"/>
            <a:ext cx="9144000" cy="64807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下單優勢再進化</a:t>
            </a: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72E5AEBA-E703-47E5-8B7B-83FBC3ADAE61}"/>
              </a:ext>
            </a:extLst>
          </p:cNvPr>
          <p:cNvSpPr/>
          <p:nvPr/>
        </p:nvSpPr>
        <p:spPr>
          <a:xfrm>
            <a:off x="8316415" y="2455878"/>
            <a:ext cx="386637" cy="19092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DD29EA62-62B1-4AB5-8FCB-3E14F48C1E89}"/>
              </a:ext>
            </a:extLst>
          </p:cNvPr>
          <p:cNvSpPr/>
          <p:nvPr/>
        </p:nvSpPr>
        <p:spPr>
          <a:xfrm>
            <a:off x="452078" y="2421368"/>
            <a:ext cx="1512168" cy="30958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DA757E6-74B0-4E15-B4C6-951F62D387DD}"/>
              </a:ext>
            </a:extLst>
          </p:cNvPr>
          <p:cNvSpPr txBox="1"/>
          <p:nvPr/>
        </p:nvSpPr>
        <p:spPr>
          <a:xfrm>
            <a:off x="1835696" y="5949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27A7B2B-EF68-419E-A357-9E63D8C62DA4}"/>
              </a:ext>
            </a:extLst>
          </p:cNvPr>
          <p:cNvSpPr/>
          <p:nvPr/>
        </p:nvSpPr>
        <p:spPr>
          <a:xfrm>
            <a:off x="452078" y="1264836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進階篩選，挑選前幾名策略下單</a:t>
            </a:r>
          </a:p>
        </p:txBody>
      </p:sp>
    </p:spTree>
    <p:extLst>
      <p:ext uri="{BB962C8B-B14F-4D97-AF65-F5344CB8AC3E}">
        <p14:creationId xmlns:p14="http://schemas.microsoft.com/office/powerpoint/2010/main" val="1053171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E4A52BE2-B56E-4BCA-94BD-55B1BCE4F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" y="2013836"/>
            <a:ext cx="9144000" cy="4159652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DF5FA-1C3F-47DE-8569-CA18FB1B9FA8}" type="slidenum">
              <a:rPr lang="en-US" altLang="zh-TW" smtClean="0"/>
              <a:pPr>
                <a:defRPr/>
              </a:pPr>
              <a:t>7</a:t>
            </a:fld>
            <a:endParaRPr lang="en-US" altLang="zh-TW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AFAC7EA-BCCB-4F80-BDC1-8EF6570CD5AF}"/>
              </a:ext>
            </a:extLst>
          </p:cNvPr>
          <p:cNvSpPr/>
          <p:nvPr/>
        </p:nvSpPr>
        <p:spPr>
          <a:xfrm>
            <a:off x="0" y="314016"/>
            <a:ext cx="9144000" cy="64807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動態調整槓桿</a:t>
            </a: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DD29EA62-62B1-4AB5-8FCB-3E14F48C1E89}"/>
              </a:ext>
            </a:extLst>
          </p:cNvPr>
          <p:cNvSpPr/>
          <p:nvPr/>
        </p:nvSpPr>
        <p:spPr>
          <a:xfrm>
            <a:off x="323527" y="2348880"/>
            <a:ext cx="1768743" cy="30243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DA757E6-74B0-4E15-B4C6-951F62D387DD}"/>
              </a:ext>
            </a:extLst>
          </p:cNvPr>
          <p:cNvSpPr txBox="1"/>
          <p:nvPr/>
        </p:nvSpPr>
        <p:spPr>
          <a:xfrm>
            <a:off x="1835696" y="5949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27A7B2B-EF68-419E-A357-9E63D8C62DA4}"/>
              </a:ext>
            </a:extLst>
          </p:cNvPr>
          <p:cNvSpPr/>
          <p:nvPr/>
        </p:nvSpPr>
        <p:spPr>
          <a:xfrm>
            <a:off x="452078" y="1052736"/>
            <a:ext cx="88408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即時監控權益數，支援比例下單，動態調整投入部位</a:t>
            </a:r>
            <a:endParaRPr lang="en-US" altLang="zh-TW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例如：總本金</a:t>
            </a:r>
            <a:r>
              <a:rPr lang="en-US" altLang="zh-TW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33</a:t>
            </a:r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萬，一口台指使用</a:t>
            </a:r>
            <a:r>
              <a:rPr lang="en-US" altLang="zh-TW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20</a:t>
            </a:r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萬資金，策略最多進場</a:t>
            </a:r>
            <a:r>
              <a:rPr lang="en-US" altLang="zh-TW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13</a:t>
            </a:r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口，原本需要</a:t>
            </a:r>
            <a:r>
              <a:rPr lang="en-US" altLang="zh-TW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260</a:t>
            </a:r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萬資金</a:t>
            </a:r>
            <a:endParaRPr lang="en-US" altLang="zh-TW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透過比例下單，換算總本金</a:t>
            </a:r>
            <a:r>
              <a:rPr lang="en-US" altLang="zh-TW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33</a:t>
            </a:r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萬只能實際下兩口台指</a:t>
            </a:r>
            <a:endParaRPr lang="en-US" altLang="zh-TW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4999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EBB0220F-FF22-4AB9-A5A5-45E8D8AB7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3836"/>
            <a:ext cx="9144000" cy="4145184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DF5FA-1C3F-47DE-8569-CA18FB1B9FA8}" type="slidenum">
              <a:rPr lang="en-US" altLang="zh-TW" smtClean="0"/>
              <a:pPr>
                <a:defRPr/>
              </a:pPr>
              <a:t>8</a:t>
            </a:fld>
            <a:endParaRPr lang="en-US" altLang="zh-TW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AFAC7EA-BCCB-4F80-BDC1-8EF6570CD5AF}"/>
              </a:ext>
            </a:extLst>
          </p:cNvPr>
          <p:cNvSpPr/>
          <p:nvPr/>
        </p:nvSpPr>
        <p:spPr>
          <a:xfrm>
            <a:off x="0" y="314016"/>
            <a:ext cx="9144000" cy="64807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多市場多商品資金</a:t>
            </a: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DD29EA62-62B1-4AB5-8FCB-3E14F48C1E89}"/>
              </a:ext>
            </a:extLst>
          </p:cNvPr>
          <p:cNvSpPr/>
          <p:nvPr/>
        </p:nvSpPr>
        <p:spPr>
          <a:xfrm>
            <a:off x="323527" y="2348881"/>
            <a:ext cx="1768743" cy="8640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DA757E6-74B0-4E15-B4C6-951F62D387DD}"/>
              </a:ext>
            </a:extLst>
          </p:cNvPr>
          <p:cNvSpPr txBox="1"/>
          <p:nvPr/>
        </p:nvSpPr>
        <p:spPr>
          <a:xfrm>
            <a:off x="1835696" y="5949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27A7B2B-EF68-419E-A357-9E63D8C62DA4}"/>
              </a:ext>
            </a:extLst>
          </p:cNvPr>
          <p:cNvSpPr/>
          <p:nvPr/>
        </p:nvSpPr>
        <p:spPr>
          <a:xfrm>
            <a:off x="440948" y="1018219"/>
            <a:ext cx="8725466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市場策略區分群組</a:t>
            </a:r>
            <a:endParaRPr lang="en-US" altLang="zh-TW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固定式權重分配資金：依勾選統計群組平均分配投入資金</a:t>
            </a:r>
            <a:endParaRPr lang="en-US" altLang="zh-TW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動態式權重分配資金：依勾選統計群組</a:t>
            </a:r>
            <a:r>
              <a:rPr lang="en-US" altLang="zh-TW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[</a:t>
            </a:r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統計各分頁績效加權後之權重</a:t>
            </a:r>
            <a:r>
              <a:rPr lang="en-US" altLang="zh-TW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]</a:t>
            </a:r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分配投入資金</a:t>
            </a:r>
          </a:p>
          <a:p>
            <a:endParaRPr lang="zh-TW" altLang="en-US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endParaRPr lang="zh-TW" altLang="en-US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A2014E6C-28F5-4E13-9F6F-10BCC83E2861}"/>
              </a:ext>
            </a:extLst>
          </p:cNvPr>
          <p:cNvSpPr/>
          <p:nvPr/>
        </p:nvSpPr>
        <p:spPr>
          <a:xfrm>
            <a:off x="306814" y="4653136"/>
            <a:ext cx="1768743" cy="10464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0063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7C97E34A-E830-41B0-B5EF-FF2BBD33C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0597"/>
            <a:ext cx="9144000" cy="4151086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DF5FA-1C3F-47DE-8569-CA18FB1B9FA8}" type="slidenum">
              <a:rPr lang="en-US" altLang="zh-TW" smtClean="0"/>
              <a:pPr>
                <a:defRPr/>
              </a:pPr>
              <a:t>9</a:t>
            </a:fld>
            <a:endParaRPr lang="en-US" altLang="zh-TW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AFAC7EA-BCCB-4F80-BDC1-8EF6570CD5AF}"/>
              </a:ext>
            </a:extLst>
          </p:cNvPr>
          <p:cNvSpPr/>
          <p:nvPr/>
        </p:nvSpPr>
        <p:spPr>
          <a:xfrm>
            <a:off x="0" y="314016"/>
            <a:ext cx="9144000" cy="64807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淨值風險管理系統</a:t>
            </a: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DD29EA62-62B1-4AB5-8FCB-3E14F48C1E89}"/>
              </a:ext>
            </a:extLst>
          </p:cNvPr>
          <p:cNvSpPr/>
          <p:nvPr/>
        </p:nvSpPr>
        <p:spPr>
          <a:xfrm>
            <a:off x="323527" y="2348881"/>
            <a:ext cx="1768743" cy="153344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DA757E6-74B0-4E15-B4C6-951F62D387DD}"/>
              </a:ext>
            </a:extLst>
          </p:cNvPr>
          <p:cNvSpPr txBox="1"/>
          <p:nvPr/>
        </p:nvSpPr>
        <p:spPr>
          <a:xfrm>
            <a:off x="1835696" y="5949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27A7B2B-EF68-419E-A357-9E63D8C62DA4}"/>
              </a:ext>
            </a:extLst>
          </p:cNvPr>
          <p:cNvSpPr/>
          <p:nvPr/>
        </p:nvSpPr>
        <p:spPr>
          <a:xfrm>
            <a:off x="440948" y="882586"/>
            <a:ext cx="63633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內建三種資金管理方式</a:t>
            </a:r>
          </a:p>
          <a:p>
            <a:r>
              <a:rPr lang="en-US" altLang="zh-TW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1.</a:t>
            </a:r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海龜基金管理法</a:t>
            </a:r>
          </a:p>
          <a:p>
            <a:r>
              <a:rPr lang="en-US" altLang="zh-TW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2.</a:t>
            </a:r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損益通道管理法</a:t>
            </a:r>
          </a:p>
          <a:p>
            <a:r>
              <a:rPr lang="en-US" altLang="zh-TW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3.DropDown</a:t>
            </a:r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下限管理法投入資金</a:t>
            </a:r>
          </a:p>
          <a:p>
            <a:endParaRPr lang="zh-TW" altLang="en-US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endParaRPr lang="zh-TW" altLang="en-US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A2014E6C-28F5-4E13-9F6F-10BCC83E2861}"/>
              </a:ext>
            </a:extLst>
          </p:cNvPr>
          <p:cNvSpPr/>
          <p:nvPr/>
        </p:nvSpPr>
        <p:spPr>
          <a:xfrm>
            <a:off x="298802" y="3893719"/>
            <a:ext cx="1793468" cy="18685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7CBA8091-1F57-4421-B1B8-423C6D5D0863}"/>
              </a:ext>
            </a:extLst>
          </p:cNvPr>
          <p:cNvSpPr/>
          <p:nvPr/>
        </p:nvSpPr>
        <p:spPr>
          <a:xfrm>
            <a:off x="299065" y="5785013"/>
            <a:ext cx="1793205" cy="4065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517732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預設簡報設計">
      <a:majorFont>
        <a:latin typeface="Arial"/>
        <a:ea typeface="新細明體"/>
        <a:cs typeface="新細明體"/>
      </a:majorFont>
      <a:minorFont>
        <a:latin typeface="Arial"/>
        <a:ea typeface="新細明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18160</TotalTime>
  <Words>503</Words>
  <Application>Microsoft Office PowerPoint</Application>
  <PresentationFormat>如螢幕大小 (4:3)</PresentationFormat>
  <Paragraphs>85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2" baseType="lpstr">
      <vt:lpstr>微软雅黑</vt:lpstr>
      <vt:lpstr>方正兰亭黑_GBK</vt:lpstr>
      <vt:lpstr>華康粗圓體</vt:lpstr>
      <vt:lpstr>微軟正黑體</vt:lpstr>
      <vt:lpstr>Arial</vt:lpstr>
      <vt:lpstr>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Yuanta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何佳蓉 Kelly.Ho (Yuanta)</dc:creator>
  <cp:lastModifiedBy>neversea ri</cp:lastModifiedBy>
  <cp:revision>2313</cp:revision>
  <cp:lastPrinted>2016-08-26T06:36:36Z</cp:lastPrinted>
  <dcterms:created xsi:type="dcterms:W3CDTF">2007-08-11T04:48:06Z</dcterms:created>
  <dcterms:modified xsi:type="dcterms:W3CDTF">2020-01-14T02:19:25Z</dcterms:modified>
</cp:coreProperties>
</file>