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965" r:id="rId2"/>
    <p:sldId id="972" r:id="rId3"/>
    <p:sldId id="957" r:id="rId4"/>
    <p:sldId id="956" r:id="rId5"/>
    <p:sldId id="958" r:id="rId6"/>
    <p:sldId id="955" r:id="rId7"/>
    <p:sldId id="959" r:id="rId8"/>
    <p:sldId id="950" r:id="rId9"/>
    <p:sldId id="951" r:id="rId10"/>
    <p:sldId id="949" r:id="rId11"/>
    <p:sldId id="960" r:id="rId12"/>
    <p:sldId id="961" r:id="rId13"/>
    <p:sldId id="970" r:id="rId14"/>
    <p:sldId id="962" r:id="rId15"/>
    <p:sldId id="963" r:id="rId16"/>
    <p:sldId id="952" r:id="rId17"/>
    <p:sldId id="964" r:id="rId18"/>
    <p:sldId id="967" r:id="rId19"/>
    <p:sldId id="968" r:id="rId20"/>
    <p:sldId id="966" r:id="rId21"/>
    <p:sldId id="971" r:id="rId22"/>
    <p:sldId id="969" r:id="rId23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100"/>
    <a:srgbClr val="FF00FF"/>
    <a:srgbClr val="CC00CC"/>
    <a:srgbClr val="000099"/>
    <a:srgbClr val="0000FF"/>
    <a:srgbClr val="003399"/>
    <a:srgbClr val="794CBA"/>
    <a:srgbClr val="005BAC"/>
    <a:srgbClr val="BDEEFF"/>
    <a:srgbClr val="F7E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3002" autoAdjust="0"/>
  </p:normalViewPr>
  <p:slideViewPr>
    <p:cSldViewPr>
      <p:cViewPr varScale="1">
        <p:scale>
          <a:sx n="62" d="100"/>
          <a:sy n="62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9" y="3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ACC60-E74A-4153-A15C-A58C9A4F69B5}" type="datetimeFigureOut">
              <a:rPr lang="zh-TW" altLang="en-US" smtClean="0"/>
              <a:pPr/>
              <a:t>2022/4/6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F52B2-9253-4900-AA20-C318E8E0E20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9708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3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9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  <a:endParaRPr lang="en-US" altLang="zh-TW" noProof="0"/>
          </a:p>
          <a:p>
            <a:pPr lvl="1"/>
            <a:r>
              <a:rPr lang="zh-TW" altLang="en-US" noProof="0"/>
              <a:t>第二層</a:t>
            </a:r>
            <a:endParaRPr lang="en-US" altLang="zh-TW" noProof="0"/>
          </a:p>
          <a:p>
            <a:pPr lvl="2"/>
            <a:r>
              <a:rPr lang="zh-TW" altLang="en-US" noProof="0"/>
              <a:t>第三層</a:t>
            </a:r>
            <a:endParaRPr lang="en-US" altLang="zh-TW" noProof="0"/>
          </a:p>
          <a:p>
            <a:pPr lvl="3"/>
            <a:r>
              <a:rPr lang="zh-TW" altLang="en-US" noProof="0"/>
              <a:t>第四層</a:t>
            </a:r>
            <a:endParaRPr lang="en-US" altLang="zh-TW" noProof="0"/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7C56F9A-CA48-4A82-B563-4DA89F7E5FB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98101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新細明體" charset="-12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C56F9A-CA48-4A82-B563-4DA89F7E5FB7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0420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C56F9A-CA48-4A82-B563-4DA89F7E5FB7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4694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幻燈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點按此處編輯母版標題風格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點按此處添加母版副標題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2015/11/25</a:t>
            </a: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9CEE6-0238-4E26-91C6-83D47189DB4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9496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和縱向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點按此處編輯母版標題風格</a:t>
            </a:r>
          </a:p>
        </p:txBody>
      </p:sp>
      <p:sp>
        <p:nvSpPr>
          <p:cNvPr id="3" name="縱向標題佔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點按此處編輯文本風格</a:t>
            </a:r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2015/11/25</a:t>
            </a: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17A47-F4E5-450E-8E8A-A2B149E3B1F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1070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縱向標題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縱向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點按此處編輯母版標題風格</a:t>
            </a:r>
          </a:p>
        </p:txBody>
      </p:sp>
      <p:sp>
        <p:nvSpPr>
          <p:cNvPr id="3" name="縱向標題佔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點按此處編輯文本風格</a:t>
            </a:r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2015/11/25</a:t>
            </a: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D639C-11C1-43AD-A924-B5F150E7627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3636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和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點按此處編輯母版標題風格</a:t>
            </a:r>
          </a:p>
        </p:txBody>
      </p:sp>
      <p:sp>
        <p:nvSpPr>
          <p:cNvPr id="3" name="內容佔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點按此處編輯文本風格</a:t>
            </a:r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2015/11/25</a:t>
            </a: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4BCF8-802E-4A17-BA81-BDA57051241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5143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部分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點按此處編輯母版標題風格</a:t>
            </a:r>
          </a:p>
        </p:txBody>
      </p:sp>
      <p:sp>
        <p:nvSpPr>
          <p:cNvPr id="3" name="文本佔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點按此處編輯文本風格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2015/11/25</a:t>
            </a:r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5542-3431-47F0-96A3-702B9C7241F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6989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點按此處編輯母版標題風格</a:t>
            </a:r>
          </a:p>
        </p:txBody>
      </p:sp>
      <p:sp>
        <p:nvSpPr>
          <p:cNvPr id="3" name="內容佔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點按此處編輯文本風格</a:t>
            </a:r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4" name="內容佔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點按此處編輯文本風格</a:t>
            </a:r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2015/11/25</a:t>
            </a: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8E3F5-8964-413A-8F22-D5FE3C23359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2140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點按此處編輯母版標題風格</a:t>
            </a:r>
          </a:p>
        </p:txBody>
      </p:sp>
      <p:sp>
        <p:nvSpPr>
          <p:cNvPr id="3" name="文本佔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點按此處編輯文本風格</a:t>
            </a:r>
          </a:p>
        </p:txBody>
      </p:sp>
      <p:sp>
        <p:nvSpPr>
          <p:cNvPr id="4" name="內容佔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點按此處編輯文本風格</a:t>
            </a:r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5" name="文本佔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點按此處編輯文本風格</a:t>
            </a:r>
          </a:p>
        </p:txBody>
      </p:sp>
      <p:sp>
        <p:nvSpPr>
          <p:cNvPr id="6" name="內容佔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點按此處編輯文本風格</a:t>
            </a:r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2015/11/25</a:t>
            </a:r>
            <a:endParaRPr lang="en-US" altLang="zh-TW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D6EE-4DD6-4D3C-B52A-46D0344B2BF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1501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點按此處編輯母版標題風格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2015/11/25</a:t>
            </a:r>
            <a:endParaRPr lang="en-US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DF5FA-1C3F-47DE-8569-CA18FB1B9FA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4790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2015/11/25</a:t>
            </a:r>
            <a:endParaRPr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43BD3-C0F3-4EC2-A9D9-C2FD371E032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6725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內容和說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點按此處編輯母版標題風格</a:t>
            </a:r>
          </a:p>
        </p:txBody>
      </p:sp>
      <p:sp>
        <p:nvSpPr>
          <p:cNvPr id="3" name="內容佔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點按此處編輯文本風格</a:t>
            </a:r>
          </a:p>
          <a:p>
            <a:pPr lvl="1"/>
            <a:r>
              <a:rPr lang="zh-CN" altLang="en-US"/>
              <a:t>第二級</a:t>
            </a:r>
          </a:p>
          <a:p>
            <a:pPr lvl="2"/>
            <a:r>
              <a:rPr lang="zh-CN" altLang="en-US"/>
              <a:t>第三級</a:t>
            </a:r>
          </a:p>
          <a:p>
            <a:pPr lvl="3"/>
            <a:r>
              <a:rPr lang="zh-CN" altLang="en-US"/>
              <a:t>第四級</a:t>
            </a:r>
          </a:p>
          <a:p>
            <a:pPr lvl="4"/>
            <a:r>
              <a:rPr lang="zh-CN" altLang="en-US"/>
              <a:t>第五級</a:t>
            </a:r>
          </a:p>
        </p:txBody>
      </p:sp>
      <p:sp>
        <p:nvSpPr>
          <p:cNvPr id="4" name="文本佔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點按此處編輯文本風格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2015/11/25</a:t>
            </a: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5CE27-8B1F-4927-B274-B0993765747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7972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圖片和說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點按此處編輯母版標題風格</a:t>
            </a:r>
          </a:p>
        </p:txBody>
      </p:sp>
      <p:sp>
        <p:nvSpPr>
          <p:cNvPr id="3" name="圖片佔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佔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點按此處編輯文本風格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2015/11/25</a:t>
            </a: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BE183-AE3A-4735-811A-530F0041C26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3771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  <a:endParaRPr lang="en-US" altLang="zh-TW" dirty="0"/>
          </a:p>
          <a:p>
            <a:pPr lvl="1"/>
            <a:r>
              <a:rPr lang="zh-TW" altLang="en-US" dirty="0"/>
              <a:t>第二層</a:t>
            </a:r>
            <a:endParaRPr lang="en-US" altLang="zh-TW" dirty="0"/>
          </a:p>
          <a:p>
            <a:pPr lvl="2"/>
            <a:r>
              <a:rPr lang="zh-TW" altLang="en-US" dirty="0"/>
              <a:t>第三層</a:t>
            </a:r>
            <a:endParaRPr lang="en-US" altLang="zh-TW" dirty="0"/>
          </a:p>
          <a:p>
            <a:pPr lvl="3"/>
            <a:r>
              <a:rPr lang="zh-TW" altLang="en-US" dirty="0"/>
              <a:t>第四層</a:t>
            </a:r>
            <a:endParaRPr lang="en-US" altLang="zh-TW" dirty="0"/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2015/11/25</a:t>
            </a:r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9DABB9C-04CC-4453-8752-059F580F968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31" name="Picture 7" descr="YTFT-4.9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4450"/>
            <a:ext cx="9144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9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itchFamily="34" charset="-120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  <a:cs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  <a:cs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  <a:cs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  <a:cs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rgbClr val="000099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rgbClr val="000099"/>
          </a:solidFill>
          <a:latin typeface="微軟正黑體" pitchFamily="34" charset="-120"/>
          <a:ea typeface="微軟正黑體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000099"/>
          </a:solidFill>
          <a:latin typeface="微軟正黑體" pitchFamily="34" charset="-120"/>
          <a:ea typeface="微軟正黑體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rgbClr val="000099"/>
          </a:solidFill>
          <a:latin typeface="微軟正黑體" pitchFamily="34" charset="-120"/>
          <a:ea typeface="微軟正黑體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rgbClr val="000099"/>
          </a:solidFill>
          <a:latin typeface="微軟正黑體" pitchFamily="34" charset="-120"/>
          <a:ea typeface="微軟正黑體" pitchFamily="34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visor.yuantafutures.com.tw/smart/placeanorder/software.asp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1470025"/>
          </a:xfrm>
        </p:spPr>
        <p:txBody>
          <a:bodyPr/>
          <a:lstStyle/>
          <a:p>
            <a:r>
              <a:rPr lang="zh-TW" altLang="en-US" sz="6600" dirty="0"/>
              <a:t>元大超能下單機</a:t>
            </a:r>
            <a:r>
              <a:rPr lang="en-US" altLang="zh-TW" sz="6600" dirty="0"/>
              <a:t/>
            </a:r>
            <a:br>
              <a:rPr lang="en-US" altLang="zh-TW" sz="6600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使用說明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2483768" y="5877272"/>
            <a:ext cx="6400800" cy="262880"/>
          </a:xfrm>
        </p:spPr>
        <p:txBody>
          <a:bodyPr/>
          <a:lstStyle/>
          <a:p>
            <a:pPr algn="r"/>
            <a:r>
              <a:rPr lang="en-US" altLang="zh-TW" sz="1800" dirty="0" smtClean="0"/>
              <a:t>20220406</a:t>
            </a:r>
            <a:endParaRPr lang="zh-TW" altLang="en-US" sz="18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3924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14C80525-9390-453A-BD67-1D75913D1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44" y="1773578"/>
            <a:ext cx="7257185" cy="456101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613" y="1779661"/>
            <a:ext cx="7247455" cy="45296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zh-TW" altLang="en-US" dirty="0"/>
              <a:t>元大下單機使用說明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  <p:sp>
        <p:nvSpPr>
          <p:cNvPr id="7" name="內容版面配置區 4"/>
          <p:cNvSpPr txBox="1">
            <a:spLocks/>
          </p:cNvSpPr>
          <p:nvPr/>
        </p:nvSpPr>
        <p:spPr bwMode="auto">
          <a:xfrm>
            <a:off x="457200" y="118823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kern="0" dirty="0"/>
              <a:t>點選 啟動下單機 才會下實單</a:t>
            </a:r>
          </a:p>
        </p:txBody>
      </p:sp>
      <p:sp>
        <p:nvSpPr>
          <p:cNvPr id="8" name="矩形 7"/>
          <p:cNvSpPr/>
          <p:nvPr/>
        </p:nvSpPr>
        <p:spPr>
          <a:xfrm>
            <a:off x="951230" y="4581128"/>
            <a:ext cx="88446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539552" y="4689140"/>
            <a:ext cx="411678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393CB2DA-8641-4063-8B03-0080A479C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1844824"/>
            <a:ext cx="3352698" cy="2880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42" y="1772816"/>
            <a:ext cx="7246604" cy="452912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zh-TW" altLang="en-US" dirty="0"/>
              <a:t>元大下單機使用說明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  <p:sp>
        <p:nvSpPr>
          <p:cNvPr id="6" name="內容版面配置區 4"/>
          <p:cNvSpPr txBox="1">
            <a:spLocks/>
          </p:cNvSpPr>
          <p:nvPr/>
        </p:nvSpPr>
        <p:spPr bwMode="auto">
          <a:xfrm>
            <a:off x="457200" y="118823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kern="0" dirty="0" err="1"/>
              <a:t>MultiCharts</a:t>
            </a:r>
            <a:r>
              <a:rPr lang="en-US" altLang="zh-TW" kern="0" dirty="0"/>
              <a:t> </a:t>
            </a:r>
            <a:r>
              <a:rPr lang="zh-TW" altLang="en-US" kern="0" dirty="0"/>
              <a:t>部位變動，下單機執行下單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7F497EDA-0E2F-43BE-9195-6E2386911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78" y="1844824"/>
            <a:ext cx="335269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60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63" y="4232515"/>
            <a:ext cx="8507673" cy="1757673"/>
          </a:xfrm>
          <a:prstGeom prst="rect">
            <a:avLst/>
          </a:prstGeom>
        </p:spPr>
      </p:pic>
      <p:sp>
        <p:nvSpPr>
          <p:cNvPr id="6" name="內容版面配置區 4"/>
          <p:cNvSpPr txBox="1">
            <a:spLocks/>
          </p:cNvSpPr>
          <p:nvPr/>
        </p:nvSpPr>
        <p:spPr bwMode="auto">
          <a:xfrm>
            <a:off x="457200" y="1143804"/>
            <a:ext cx="8229600" cy="480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kern="0" dirty="0">
                <a:solidFill>
                  <a:srgbClr val="FF00FF"/>
                </a:solidFill>
              </a:rPr>
              <a:t>未啟動</a:t>
            </a:r>
            <a:r>
              <a:rPr lang="zh-TW" altLang="en-US" kern="0" dirty="0"/>
              <a:t>下單機時，可直接點選欄位編輯 策略註記、下單倍數、</a:t>
            </a:r>
            <a:r>
              <a:rPr lang="zh-TW" altLang="en-US" kern="0" dirty="0">
                <a:solidFill>
                  <a:srgbClr val="FF0000"/>
                </a:solidFill>
              </a:rPr>
              <a:t>多單</a:t>
            </a:r>
            <a:r>
              <a:rPr lang="zh-TW" altLang="en-US" kern="0" dirty="0"/>
              <a:t>上限、</a:t>
            </a:r>
            <a:r>
              <a:rPr lang="zh-TW" altLang="en-US" kern="0" dirty="0">
                <a:solidFill>
                  <a:srgbClr val="00B050"/>
                </a:solidFill>
              </a:rPr>
              <a:t>空單</a:t>
            </a:r>
            <a:r>
              <a:rPr lang="zh-TW" altLang="en-US" kern="0" dirty="0"/>
              <a:t>上限，是否啟用策略</a:t>
            </a:r>
            <a:endParaRPr lang="en-US" altLang="zh-TW" kern="0" dirty="0"/>
          </a:p>
          <a:p>
            <a:r>
              <a:rPr lang="zh-TW" altLang="en-US" kern="0" dirty="0">
                <a:solidFill>
                  <a:srgbClr val="FF0000"/>
                </a:solidFill>
              </a:rPr>
              <a:t>多單</a:t>
            </a:r>
            <a:r>
              <a:rPr lang="zh-TW" altLang="en-US" kern="0" dirty="0"/>
              <a:t>、</a:t>
            </a:r>
            <a:r>
              <a:rPr lang="zh-TW" altLang="en-US" kern="0" dirty="0">
                <a:solidFill>
                  <a:srgbClr val="00B050"/>
                </a:solidFill>
              </a:rPr>
              <a:t>空單</a:t>
            </a:r>
            <a:r>
              <a:rPr lang="zh-TW" altLang="en-US" kern="0" dirty="0"/>
              <a:t>上限</a:t>
            </a:r>
            <a:endParaRPr lang="en-US" altLang="zh-TW" kern="0" dirty="0"/>
          </a:p>
          <a:p>
            <a:pPr lvl="1"/>
            <a:r>
              <a:rPr lang="zh-TW" altLang="en-US" kern="0" dirty="0"/>
              <a:t>權重下單會用到這個設定。例如</a:t>
            </a:r>
            <a:r>
              <a:rPr lang="en-US" altLang="zh-TW" kern="0" dirty="0"/>
              <a:t>: </a:t>
            </a:r>
            <a:r>
              <a:rPr lang="zh-TW" altLang="en-US" kern="0" dirty="0"/>
              <a:t>策略 </a:t>
            </a:r>
            <a:r>
              <a:rPr lang="en-US" altLang="zh-TW" kern="0" dirty="0"/>
              <a:t>ST1</a:t>
            </a:r>
            <a:r>
              <a:rPr lang="zh-TW" altLang="en-US" kern="0" dirty="0"/>
              <a:t> 最多持有 </a:t>
            </a:r>
            <a:r>
              <a:rPr lang="en-US" altLang="zh-TW" kern="0" dirty="0"/>
              <a:t>2</a:t>
            </a:r>
            <a:r>
              <a:rPr lang="zh-TW" altLang="en-US" kern="0" dirty="0"/>
              <a:t>口</a:t>
            </a:r>
            <a:r>
              <a:rPr lang="zh-TW" altLang="en-US" kern="0" dirty="0">
                <a:solidFill>
                  <a:srgbClr val="FF0000"/>
                </a:solidFill>
              </a:rPr>
              <a:t>多單</a:t>
            </a:r>
            <a:r>
              <a:rPr lang="zh-TW" altLang="en-US" kern="0" dirty="0"/>
              <a:t>或是</a:t>
            </a:r>
            <a:r>
              <a:rPr lang="en-US" altLang="zh-TW" kern="0" dirty="0"/>
              <a:t>2</a:t>
            </a:r>
            <a:r>
              <a:rPr lang="zh-TW" altLang="en-US" kern="0" dirty="0"/>
              <a:t>口</a:t>
            </a:r>
            <a:r>
              <a:rPr lang="zh-TW" altLang="en-US" kern="0" dirty="0">
                <a:solidFill>
                  <a:srgbClr val="00B050"/>
                </a:solidFill>
              </a:rPr>
              <a:t>空單，</a:t>
            </a:r>
            <a:r>
              <a:rPr lang="zh-TW" altLang="en-US" kern="0" dirty="0"/>
              <a:t>就在欄位裡修改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zh-TW" altLang="en-US" dirty="0"/>
              <a:t>元大下單機使用說明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  <p:sp>
        <p:nvSpPr>
          <p:cNvPr id="12" name="矩形 11"/>
          <p:cNvSpPr/>
          <p:nvPr/>
        </p:nvSpPr>
        <p:spPr>
          <a:xfrm>
            <a:off x="2339752" y="4724400"/>
            <a:ext cx="529233" cy="989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002138" y="4724400"/>
            <a:ext cx="361950" cy="1009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036816" y="4724400"/>
            <a:ext cx="1589102" cy="1000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409700" y="4722897"/>
            <a:ext cx="361950" cy="989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61D6F34F-4E3F-4A1F-A246-F26F51D74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63" y="4297024"/>
            <a:ext cx="4217028" cy="36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52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63" y="4407631"/>
            <a:ext cx="8507673" cy="1757673"/>
          </a:xfrm>
          <a:prstGeom prst="rect">
            <a:avLst/>
          </a:prstGeom>
        </p:spPr>
      </p:pic>
      <p:sp>
        <p:nvSpPr>
          <p:cNvPr id="6" name="內容版面配置區 4"/>
          <p:cNvSpPr txBox="1">
            <a:spLocks/>
          </p:cNvSpPr>
          <p:nvPr/>
        </p:nvSpPr>
        <p:spPr bwMode="auto">
          <a:xfrm>
            <a:off x="457200" y="1143804"/>
            <a:ext cx="8229600" cy="480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kern="0" dirty="0">
                <a:solidFill>
                  <a:srgbClr val="7030A0"/>
                </a:solidFill>
              </a:rPr>
              <a:t>支援國內、國外期貨下單</a:t>
            </a:r>
            <a:r>
              <a:rPr lang="zh-TW" altLang="en-US" kern="0" dirty="0"/>
              <a:t>，請在策略總表針對每個策略，設定內外期下單方式</a:t>
            </a:r>
            <a:r>
              <a:rPr lang="en-US" altLang="zh-TW" kern="0" dirty="0"/>
              <a:t/>
            </a:r>
            <a:br>
              <a:rPr lang="en-US" altLang="zh-TW" kern="0" dirty="0"/>
            </a:br>
            <a:r>
              <a:rPr lang="en-US" altLang="zh-TW" kern="0" dirty="0"/>
              <a:t>( </a:t>
            </a:r>
            <a:r>
              <a:rPr lang="zh-TW" altLang="en-US" kern="0" dirty="0"/>
              <a:t>國內期貨、國內選擇權、國外期貨 </a:t>
            </a:r>
            <a:r>
              <a:rPr lang="en-US" altLang="zh-TW" kern="0" dirty="0"/>
              <a:t>)</a:t>
            </a:r>
          </a:p>
          <a:p>
            <a:r>
              <a:rPr lang="zh-TW" altLang="en-US" kern="0" dirty="0">
                <a:solidFill>
                  <a:srgbClr val="7030A0"/>
                </a:solidFill>
              </a:rPr>
              <a:t>下單讓價</a:t>
            </a:r>
            <a:r>
              <a:rPr lang="zh-TW" altLang="en-US" kern="0" dirty="0"/>
              <a:t>，例如設定 </a:t>
            </a:r>
            <a:r>
              <a:rPr lang="en-US" altLang="zh-TW" kern="0" dirty="0"/>
              <a:t>5 </a:t>
            </a:r>
            <a:r>
              <a:rPr lang="zh-TW" altLang="en-US" kern="0" dirty="0"/>
              <a:t>，下單商品台指期</a:t>
            </a:r>
            <a:r>
              <a:rPr lang="en-US" altLang="zh-TW" kern="0" dirty="0"/>
              <a:t/>
            </a:r>
            <a:br>
              <a:rPr lang="en-US" altLang="zh-TW" kern="0" dirty="0"/>
            </a:br>
            <a:r>
              <a:rPr lang="zh-TW" altLang="en-US" kern="0" dirty="0"/>
              <a:t>當 </a:t>
            </a:r>
            <a:r>
              <a:rPr lang="en-US" altLang="zh-TW" kern="0" dirty="0"/>
              <a:t>MC </a:t>
            </a:r>
            <a:r>
              <a:rPr lang="zh-TW" altLang="en-US" kern="0" dirty="0"/>
              <a:t>訊號多單進場價位</a:t>
            </a:r>
            <a:r>
              <a:rPr lang="en-US" altLang="zh-TW" kern="0" dirty="0"/>
              <a:t> 10901</a:t>
            </a:r>
            <a:br>
              <a:rPr lang="en-US" altLang="zh-TW" kern="0" dirty="0"/>
            </a:br>
            <a:r>
              <a:rPr lang="zh-TW" altLang="en-US" kern="0" dirty="0"/>
              <a:t>下單機會自動加上 </a:t>
            </a:r>
            <a:r>
              <a:rPr lang="en-US" altLang="zh-TW" kern="0" dirty="0"/>
              <a:t>5 </a:t>
            </a:r>
            <a:r>
              <a:rPr lang="zh-TW" altLang="en-US" kern="0" dirty="0"/>
              <a:t>，送出 </a:t>
            </a:r>
            <a:r>
              <a:rPr lang="en-US" altLang="zh-TW" kern="0" dirty="0"/>
              <a:t>10906</a:t>
            </a:r>
            <a:r>
              <a:rPr lang="zh-TW" altLang="en-US" kern="0" dirty="0"/>
              <a:t> 委託價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zh-TW" altLang="en-US" dirty="0"/>
              <a:t>元大下單機使用說明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  <p:sp>
        <p:nvSpPr>
          <p:cNvPr id="12" name="矩形 11"/>
          <p:cNvSpPr/>
          <p:nvPr/>
        </p:nvSpPr>
        <p:spPr>
          <a:xfrm>
            <a:off x="2339752" y="4899516"/>
            <a:ext cx="529233" cy="989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002138" y="4899516"/>
            <a:ext cx="361950" cy="1009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036816" y="4899516"/>
            <a:ext cx="1589102" cy="1000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409700" y="4898013"/>
            <a:ext cx="361950" cy="989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F5F34095-6ECF-4AD2-BD28-A68540622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63" y="4474255"/>
            <a:ext cx="4217028" cy="36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29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0" y="3429053"/>
            <a:ext cx="8892480" cy="1856672"/>
          </a:xfrm>
          <a:prstGeom prst="rect">
            <a:avLst/>
          </a:prstGeom>
        </p:spPr>
      </p:pic>
      <p:sp>
        <p:nvSpPr>
          <p:cNvPr id="6" name="內容版面配置區 4"/>
          <p:cNvSpPr txBox="1">
            <a:spLocks/>
          </p:cNvSpPr>
          <p:nvPr/>
        </p:nvSpPr>
        <p:spPr bwMode="auto">
          <a:xfrm>
            <a:off x="457200" y="118823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kern="0" dirty="0"/>
              <a:t>權重下單</a:t>
            </a:r>
            <a:endParaRPr lang="en-US" altLang="zh-TW" kern="0" dirty="0"/>
          </a:p>
          <a:p>
            <a:pPr lvl="1"/>
            <a:r>
              <a:rPr lang="zh-TW" altLang="en-US" kern="0" dirty="0"/>
              <a:t>選取策略下單模式，修改為 權重下單</a:t>
            </a:r>
            <a:r>
              <a:rPr lang="en-US" altLang="zh-TW" kern="0" dirty="0"/>
              <a:t/>
            </a:r>
            <a:br>
              <a:rPr lang="en-US" altLang="zh-TW" kern="0" dirty="0"/>
            </a:br>
            <a:r>
              <a:rPr lang="zh-TW" altLang="en-US" kern="0" dirty="0"/>
              <a:t>下單機會自動分類，並加計同一個商品的最大</a:t>
            </a:r>
            <a:r>
              <a:rPr lang="zh-TW" altLang="en-US" kern="0" dirty="0">
                <a:solidFill>
                  <a:srgbClr val="FF0000"/>
                </a:solidFill>
              </a:rPr>
              <a:t>多單</a:t>
            </a:r>
            <a:r>
              <a:rPr lang="zh-TW" altLang="en-US" kern="0" dirty="0"/>
              <a:t>、</a:t>
            </a:r>
            <a:r>
              <a:rPr lang="zh-TW" altLang="en-US" kern="0" dirty="0">
                <a:solidFill>
                  <a:srgbClr val="00B050"/>
                </a:solidFill>
              </a:rPr>
              <a:t>空單</a:t>
            </a:r>
            <a:r>
              <a:rPr lang="zh-TW" altLang="en-US" kern="0" dirty="0"/>
              <a:t>上限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zh-TW" altLang="en-US" dirty="0"/>
              <a:t>元大下單機權重下單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  <p:sp>
        <p:nvSpPr>
          <p:cNvPr id="16" name="矩形 15"/>
          <p:cNvSpPr/>
          <p:nvPr/>
        </p:nvSpPr>
        <p:spPr>
          <a:xfrm>
            <a:off x="5577152" y="3933056"/>
            <a:ext cx="648072" cy="1313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784740" y="3941933"/>
            <a:ext cx="1008112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A8454A81-A5F7-41A1-9DD0-E9A35EA80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29" y="3514360"/>
            <a:ext cx="4217028" cy="36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72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73" y="4654876"/>
            <a:ext cx="8185352" cy="1713063"/>
          </a:xfrm>
          <a:prstGeom prst="rect">
            <a:avLst/>
          </a:prstGeom>
        </p:spPr>
      </p:pic>
      <p:sp>
        <p:nvSpPr>
          <p:cNvPr id="6" name="內容版面配置區 4"/>
          <p:cNvSpPr txBox="1">
            <a:spLocks/>
          </p:cNvSpPr>
          <p:nvPr/>
        </p:nvSpPr>
        <p:spPr bwMode="auto">
          <a:xfrm>
            <a:off x="457200" y="118823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kern="0" dirty="0"/>
              <a:t>權重下單</a:t>
            </a:r>
            <a:endParaRPr lang="en-US" altLang="zh-TW" kern="0" dirty="0"/>
          </a:p>
          <a:p>
            <a:pPr lvl="1"/>
            <a:r>
              <a:rPr lang="zh-TW" altLang="en-US" kern="0" dirty="0"/>
              <a:t>在權重下單功能頁面，可設定每個商品實際想下單的最大</a:t>
            </a:r>
            <a:r>
              <a:rPr lang="zh-TW" altLang="en-US" kern="0" dirty="0">
                <a:solidFill>
                  <a:srgbClr val="FF0000"/>
                </a:solidFill>
              </a:rPr>
              <a:t>多單</a:t>
            </a:r>
            <a:r>
              <a:rPr lang="zh-TW" altLang="en-US" kern="0" dirty="0"/>
              <a:t>、</a:t>
            </a:r>
            <a:r>
              <a:rPr lang="zh-TW" altLang="en-US" kern="0" dirty="0">
                <a:solidFill>
                  <a:srgbClr val="00B050"/>
                </a:solidFill>
              </a:rPr>
              <a:t>空單</a:t>
            </a:r>
            <a:r>
              <a:rPr lang="zh-TW" altLang="en-US" kern="0" dirty="0"/>
              <a:t>口數</a:t>
            </a:r>
            <a:endParaRPr lang="en-US" altLang="zh-TW" kern="0" dirty="0"/>
          </a:p>
          <a:p>
            <a:pPr lvl="1"/>
            <a:r>
              <a:rPr lang="zh-TW" altLang="en-US" kern="0" dirty="0"/>
              <a:t>例如</a:t>
            </a:r>
            <a:r>
              <a:rPr lang="en-US" altLang="zh-TW" kern="0" dirty="0"/>
              <a:t>:</a:t>
            </a:r>
            <a:r>
              <a:rPr lang="zh-TW" altLang="en-US" kern="0" dirty="0"/>
              <a:t>兩支策略最多持有 </a:t>
            </a:r>
            <a:r>
              <a:rPr lang="en-US" altLang="zh-TW" kern="0" dirty="0"/>
              <a:t>3</a:t>
            </a:r>
            <a:r>
              <a:rPr lang="zh-TW" altLang="en-US" kern="0" dirty="0"/>
              <a:t>口</a:t>
            </a:r>
            <a:r>
              <a:rPr lang="zh-TW" altLang="en-US" kern="0" dirty="0">
                <a:solidFill>
                  <a:srgbClr val="FF0000"/>
                </a:solidFill>
              </a:rPr>
              <a:t>多單</a:t>
            </a:r>
            <a:r>
              <a:rPr lang="zh-TW" altLang="en-US" kern="0" dirty="0"/>
              <a:t>、</a:t>
            </a:r>
            <a:r>
              <a:rPr lang="en-US" altLang="zh-TW" kern="0" dirty="0"/>
              <a:t>3</a:t>
            </a:r>
            <a:r>
              <a:rPr lang="zh-TW" altLang="en-US" kern="0" dirty="0"/>
              <a:t>口</a:t>
            </a:r>
            <a:r>
              <a:rPr lang="zh-TW" altLang="en-US" kern="0" dirty="0">
                <a:solidFill>
                  <a:srgbClr val="00B050"/>
                </a:solidFill>
              </a:rPr>
              <a:t>空單</a:t>
            </a:r>
            <a:r>
              <a:rPr lang="en-US" altLang="zh-TW" kern="0" dirty="0"/>
              <a:t/>
            </a:r>
            <a:br>
              <a:rPr lang="en-US" altLang="zh-TW" kern="0" dirty="0"/>
            </a:br>
            <a:r>
              <a:rPr lang="zh-TW" altLang="en-US" kern="0" dirty="0"/>
              <a:t>目前兩支策略共持有 </a:t>
            </a:r>
            <a:r>
              <a:rPr lang="en-US" altLang="zh-TW" kern="0" dirty="0"/>
              <a:t>2</a:t>
            </a:r>
            <a:r>
              <a:rPr lang="zh-TW" altLang="en-US" kern="0" dirty="0"/>
              <a:t>口</a:t>
            </a:r>
            <a:r>
              <a:rPr lang="zh-TW" altLang="en-US" kern="0" dirty="0">
                <a:solidFill>
                  <a:srgbClr val="00B050"/>
                </a:solidFill>
              </a:rPr>
              <a:t>空單</a:t>
            </a:r>
            <a:r>
              <a:rPr lang="zh-TW" altLang="en-US" kern="0" dirty="0"/>
              <a:t>，佔權重 </a:t>
            </a:r>
            <a:r>
              <a:rPr lang="en-US" altLang="zh-TW" kern="0" dirty="0"/>
              <a:t>67%</a:t>
            </a:r>
          </a:p>
          <a:p>
            <a:pPr lvl="1"/>
            <a:r>
              <a:rPr lang="zh-TW" altLang="en-US" kern="0" dirty="0"/>
              <a:t>小明帳戶最多只能下 </a:t>
            </a:r>
            <a:r>
              <a:rPr lang="en-US" altLang="zh-TW" kern="0" dirty="0">
                <a:solidFill>
                  <a:srgbClr val="00B050"/>
                </a:solidFill>
              </a:rPr>
              <a:t>2</a:t>
            </a:r>
            <a:r>
              <a:rPr lang="zh-TW" altLang="en-US" kern="0" dirty="0"/>
              <a:t>口</a:t>
            </a:r>
            <a:r>
              <a:rPr lang="zh-TW" altLang="en-US" kern="0" dirty="0">
                <a:solidFill>
                  <a:srgbClr val="00B050"/>
                </a:solidFill>
              </a:rPr>
              <a:t>空單</a:t>
            </a:r>
            <a:r>
              <a:rPr lang="zh-TW" altLang="en-US" kern="0" dirty="0"/>
              <a:t>，實際進場口數</a:t>
            </a:r>
            <a:r>
              <a:rPr lang="en-US" altLang="zh-TW" kern="0" dirty="0"/>
              <a:t>:</a:t>
            </a:r>
            <a:br>
              <a:rPr lang="en-US" altLang="zh-TW" kern="0" dirty="0"/>
            </a:br>
            <a:r>
              <a:rPr lang="en-US" altLang="zh-TW" kern="0" dirty="0">
                <a:solidFill>
                  <a:srgbClr val="00B050"/>
                </a:solidFill>
              </a:rPr>
              <a:t>-2 </a:t>
            </a:r>
            <a:r>
              <a:rPr lang="en-US" altLang="zh-TW" kern="0" dirty="0"/>
              <a:t>* 67% = </a:t>
            </a:r>
            <a:r>
              <a:rPr lang="en-US" altLang="zh-TW" kern="0" dirty="0">
                <a:solidFill>
                  <a:srgbClr val="00B050"/>
                </a:solidFill>
              </a:rPr>
              <a:t>-1.34 </a:t>
            </a:r>
            <a:r>
              <a:rPr lang="en-US" altLang="zh-TW" sz="1600" kern="0" dirty="0"/>
              <a:t>(</a:t>
            </a:r>
            <a:r>
              <a:rPr lang="zh-TW" altLang="en-US" sz="1600" kern="0" dirty="0"/>
              <a:t>四捨五入</a:t>
            </a:r>
            <a:r>
              <a:rPr lang="en-US" altLang="zh-TW" sz="1600" kern="0" dirty="0"/>
              <a:t>)   </a:t>
            </a:r>
            <a:r>
              <a:rPr lang="zh-TW" altLang="en-US" sz="1600" kern="0" dirty="0"/>
              <a:t>          </a:t>
            </a:r>
            <a:r>
              <a:rPr lang="zh-TW" altLang="en-US" kern="0" dirty="0"/>
              <a:t>只會進場</a:t>
            </a:r>
            <a:r>
              <a:rPr lang="zh-TW" altLang="en-US" kern="0" dirty="0">
                <a:solidFill>
                  <a:srgbClr val="00B050"/>
                </a:solidFill>
              </a:rPr>
              <a:t> </a:t>
            </a:r>
            <a:r>
              <a:rPr lang="en-US" altLang="zh-TW" kern="0" dirty="0">
                <a:solidFill>
                  <a:srgbClr val="00B050"/>
                </a:solidFill>
              </a:rPr>
              <a:t>1</a:t>
            </a:r>
            <a:r>
              <a:rPr lang="zh-TW" altLang="en-US" kern="0" dirty="0"/>
              <a:t>口</a:t>
            </a:r>
            <a:r>
              <a:rPr lang="zh-TW" altLang="en-US" kern="0" dirty="0">
                <a:solidFill>
                  <a:srgbClr val="00B050"/>
                </a:solidFill>
              </a:rPr>
              <a:t>空單</a:t>
            </a:r>
            <a:r>
              <a:rPr lang="en-US" altLang="zh-TW" kern="0" dirty="0"/>
              <a:t/>
            </a:r>
            <a:br>
              <a:rPr lang="en-US" altLang="zh-TW" kern="0" dirty="0"/>
            </a:br>
            <a:endParaRPr lang="zh-TW" altLang="en-US" kern="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zh-TW" altLang="en-US" dirty="0"/>
              <a:t>元大下單機權重下單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  <p:sp>
        <p:nvSpPr>
          <p:cNvPr id="16" name="矩形 15"/>
          <p:cNvSpPr/>
          <p:nvPr/>
        </p:nvSpPr>
        <p:spPr>
          <a:xfrm>
            <a:off x="2000249" y="5099112"/>
            <a:ext cx="1515307" cy="458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>
            <a:off x="5220071" y="4225347"/>
            <a:ext cx="428253" cy="194253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751157" y="5099112"/>
            <a:ext cx="1515307" cy="458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25B3893B-5F19-408E-8CA2-8AE537D3E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21" y="4707729"/>
            <a:ext cx="4217028" cy="36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47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303"/>
          <a:stretch/>
        </p:blipFill>
        <p:spPr>
          <a:xfrm>
            <a:off x="150420" y="2503502"/>
            <a:ext cx="8863848" cy="3498725"/>
          </a:xfrm>
          <a:prstGeom prst="rect">
            <a:avLst/>
          </a:prstGeom>
        </p:spPr>
      </p:pic>
      <p:sp>
        <p:nvSpPr>
          <p:cNvPr id="6" name="內容版面配置區 4"/>
          <p:cNvSpPr txBox="1">
            <a:spLocks/>
          </p:cNvSpPr>
          <p:nvPr/>
        </p:nvSpPr>
        <p:spPr bwMode="auto">
          <a:xfrm>
            <a:off x="457200" y="118823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kern="0" dirty="0"/>
              <a:t>更改 </a:t>
            </a:r>
            <a:r>
              <a:rPr lang="en-US" altLang="zh-TW" kern="0" dirty="0" err="1"/>
              <a:t>MultiCharts</a:t>
            </a:r>
            <a:r>
              <a:rPr lang="en-US" altLang="zh-TW" kern="0" dirty="0"/>
              <a:t> </a:t>
            </a:r>
            <a:r>
              <a:rPr lang="zh-TW" altLang="en-US" kern="0" dirty="0"/>
              <a:t>輸出文字檔資料夾</a:t>
            </a:r>
            <a:endParaRPr lang="en-US" altLang="zh-TW" kern="0" dirty="0"/>
          </a:p>
          <a:p>
            <a:pPr lvl="1"/>
            <a:r>
              <a:rPr lang="zh-TW" altLang="en-US" kern="0" dirty="0"/>
              <a:t>在設定功能頁面，點選按鈕更換資料夾</a:t>
            </a:r>
            <a:endParaRPr lang="en-US" altLang="zh-TW" kern="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zh-TW" altLang="en-US" dirty="0"/>
              <a:t>元大下單機使用說明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  <p:sp>
        <p:nvSpPr>
          <p:cNvPr id="8" name="矩形 7"/>
          <p:cNvSpPr/>
          <p:nvPr/>
        </p:nvSpPr>
        <p:spPr>
          <a:xfrm>
            <a:off x="1342502" y="3524684"/>
            <a:ext cx="1089979" cy="372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76614653-30CD-4322-BB20-AC7B420D3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20" y="2582154"/>
            <a:ext cx="4217028" cy="36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2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194950"/>
            <a:ext cx="8801422" cy="1898346"/>
          </a:xfrm>
          <a:prstGeom prst="rect">
            <a:avLst/>
          </a:prstGeom>
        </p:spPr>
      </p:pic>
      <p:sp>
        <p:nvSpPr>
          <p:cNvPr id="6" name="內容版面配置區 4"/>
          <p:cNvSpPr txBox="1">
            <a:spLocks/>
          </p:cNvSpPr>
          <p:nvPr/>
        </p:nvSpPr>
        <p:spPr bwMode="auto">
          <a:xfrm>
            <a:off x="457200" y="118823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kern="0" dirty="0"/>
              <a:t>風險控管</a:t>
            </a:r>
            <a:endParaRPr lang="en-US" altLang="zh-TW" kern="0" dirty="0"/>
          </a:p>
          <a:p>
            <a:pPr lvl="1"/>
            <a:r>
              <a:rPr lang="zh-TW" altLang="en-US" kern="0" dirty="0"/>
              <a:t>可設定單筆最大口數、一秒內下單口數上限</a:t>
            </a:r>
            <a:endParaRPr lang="en-US" altLang="zh-TW" kern="0" dirty="0"/>
          </a:p>
          <a:p>
            <a:pPr lvl="1"/>
            <a:r>
              <a:rPr lang="zh-TW" altLang="en-US" kern="0" dirty="0"/>
              <a:t>超限會忽略該筆下單，並凍結下單機以及發送</a:t>
            </a:r>
            <a:r>
              <a:rPr lang="en-US" altLang="zh-TW" kern="0" dirty="0"/>
              <a:t>Line</a:t>
            </a:r>
            <a:r>
              <a:rPr lang="zh-TW" altLang="en-US" kern="0" dirty="0"/>
              <a:t>通知。</a:t>
            </a:r>
            <a:r>
              <a:rPr lang="en-US" altLang="zh-TW" kern="0" dirty="0"/>
              <a:t/>
            </a:r>
            <a:br>
              <a:rPr lang="en-US" altLang="zh-TW" kern="0" dirty="0"/>
            </a:br>
            <a:r>
              <a:rPr lang="zh-TW" altLang="en-US" dirty="0"/>
              <a:t>確認狀態後，要恢復下單機運作，請重新按下「啟動下單機」</a:t>
            </a:r>
            <a:endParaRPr lang="en-US" altLang="zh-TW" kern="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zh-TW" altLang="en-US" dirty="0"/>
              <a:t>元大下單機風險控管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B84BF0F7-62EE-46D9-A0EC-B68744938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66" y="4271469"/>
            <a:ext cx="4217028" cy="36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61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4"/>
          <p:cNvSpPr txBox="1">
            <a:spLocks/>
          </p:cNvSpPr>
          <p:nvPr/>
        </p:nvSpPr>
        <p:spPr bwMode="auto">
          <a:xfrm>
            <a:off x="457200" y="118823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kern="0" dirty="0"/>
              <a:t>Line</a:t>
            </a:r>
            <a:r>
              <a:rPr lang="zh-TW" altLang="en-US" kern="0" dirty="0"/>
              <a:t>通知功能</a:t>
            </a:r>
            <a:endParaRPr lang="en-US" altLang="zh-TW" kern="0" dirty="0"/>
          </a:p>
          <a:p>
            <a:pPr lvl="1"/>
            <a:r>
              <a:rPr lang="zh-TW" altLang="en-US" kern="0" dirty="0"/>
              <a:t>在設定功能頁面，點選按鈕設定 </a:t>
            </a:r>
            <a:r>
              <a:rPr lang="en-US" altLang="zh-TW" kern="0" dirty="0"/>
              <a:t>Line </a:t>
            </a:r>
            <a:r>
              <a:rPr lang="zh-TW" altLang="en-US" kern="0" dirty="0"/>
              <a:t>通知</a:t>
            </a:r>
            <a:endParaRPr lang="en-US" altLang="zh-TW" kern="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zh-TW" altLang="en-US" dirty="0"/>
              <a:t>元大下單機 </a:t>
            </a:r>
            <a:r>
              <a:rPr lang="en-US" altLang="zh-TW" dirty="0"/>
              <a:t>Line </a:t>
            </a:r>
            <a:r>
              <a:rPr lang="zh-TW" altLang="en-US" dirty="0"/>
              <a:t>通知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t="303"/>
          <a:stretch/>
        </p:blipFill>
        <p:spPr>
          <a:xfrm>
            <a:off x="150420" y="2503502"/>
            <a:ext cx="8863848" cy="34987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24747" y="4590004"/>
            <a:ext cx="1089979" cy="372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CD249E1D-C15E-4E46-8168-83F012226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86" y="2564904"/>
            <a:ext cx="4217028" cy="36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91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4"/>
          <p:cNvSpPr txBox="1">
            <a:spLocks/>
          </p:cNvSpPr>
          <p:nvPr/>
        </p:nvSpPr>
        <p:spPr bwMode="auto">
          <a:xfrm>
            <a:off x="457200" y="1188233"/>
            <a:ext cx="85792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kern="0" dirty="0"/>
              <a:t>Line</a:t>
            </a:r>
            <a:r>
              <a:rPr lang="zh-TW" altLang="en-US" kern="0" dirty="0"/>
              <a:t>通知功能</a:t>
            </a:r>
            <a:endParaRPr lang="en-US" altLang="zh-TW" kern="0" dirty="0"/>
          </a:p>
          <a:p>
            <a:pPr lvl="1"/>
            <a:r>
              <a:rPr lang="zh-TW" altLang="en-US" kern="0" dirty="0"/>
              <a:t>登入</a:t>
            </a:r>
            <a:r>
              <a:rPr lang="en-US" altLang="zh-TW" kern="0" dirty="0"/>
              <a:t> Line </a:t>
            </a:r>
            <a:r>
              <a:rPr lang="zh-TW" altLang="en-US" kern="0" dirty="0"/>
              <a:t>帳號 </a:t>
            </a:r>
            <a:r>
              <a:rPr lang="en-US" altLang="zh-TW" sz="1600" kern="0" dirty="0"/>
              <a:t>(</a:t>
            </a:r>
            <a:r>
              <a:rPr lang="zh-TW" altLang="en-US" sz="1600" kern="0" dirty="0"/>
              <a:t>使用 </a:t>
            </a:r>
            <a:r>
              <a:rPr lang="en-US" altLang="zh-TW" sz="1600" kern="0" dirty="0"/>
              <a:t>Line</a:t>
            </a:r>
            <a:r>
              <a:rPr lang="zh-TW" altLang="en-US" sz="1600" kern="0" dirty="0"/>
              <a:t> 官方網頁，元大期貨不會紀錄任何帳號資料</a:t>
            </a:r>
            <a:r>
              <a:rPr lang="en-US" altLang="zh-TW" sz="1600" kern="0" dirty="0"/>
              <a:t>)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zh-TW" altLang="en-US" dirty="0"/>
              <a:t>元大下單機 </a:t>
            </a:r>
            <a:r>
              <a:rPr lang="en-US" altLang="zh-TW" dirty="0"/>
              <a:t>Line </a:t>
            </a:r>
            <a:r>
              <a:rPr lang="zh-TW" altLang="en-US" dirty="0"/>
              <a:t>通知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30" y="2420888"/>
            <a:ext cx="8756828" cy="302433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446510" y="3631215"/>
            <a:ext cx="1835704" cy="7099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446509" y="4518734"/>
            <a:ext cx="2066523" cy="3906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DAB8BF4A-8936-48F3-BE20-891F263F5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86" y="2468305"/>
            <a:ext cx="4217028" cy="36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5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95" y="3879866"/>
            <a:ext cx="5661439" cy="228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zh-TW" altLang="en-US" dirty="0"/>
              <a:t>元大下單機安裝說明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下載檔案 </a:t>
            </a:r>
            <a:r>
              <a:rPr lang="en-US" altLang="zh-TW" sz="2800" dirty="0"/>
              <a:t>(</a:t>
            </a:r>
            <a:r>
              <a:rPr lang="zh-TW" altLang="en-US" sz="2800" dirty="0"/>
              <a:t>總共 </a:t>
            </a:r>
            <a:r>
              <a:rPr lang="en-US" altLang="zh-TW" sz="2800" dirty="0"/>
              <a:t>3</a:t>
            </a:r>
            <a:r>
              <a:rPr lang="zh-TW" altLang="en-US" sz="2800" dirty="0"/>
              <a:t> 個檔案</a:t>
            </a:r>
            <a:r>
              <a:rPr lang="en-US" altLang="zh-TW" sz="2800" dirty="0"/>
              <a:t>)</a:t>
            </a:r>
          </a:p>
          <a:p>
            <a:pPr lvl="1"/>
            <a:r>
              <a:rPr lang="en-US" altLang="zh-TW" sz="2000" dirty="0"/>
              <a:t>@</a:t>
            </a:r>
            <a:r>
              <a:rPr lang="en-US" altLang="zh-TW" sz="2000" dirty="0" err="1" smtClean="0"/>
              <a:t>YuantaOrderELF.pla</a:t>
            </a:r>
            <a:endParaRPr lang="en-US" altLang="zh-TW" sz="2000" dirty="0"/>
          </a:p>
          <a:p>
            <a:pPr lvl="1"/>
            <a:r>
              <a:rPr lang="en-US" altLang="zh-TW" sz="2000" dirty="0"/>
              <a:t>YTFOderELF.zip</a:t>
            </a:r>
          </a:p>
          <a:p>
            <a:pPr lvl="1"/>
            <a:r>
              <a:rPr lang="en-US" altLang="zh-TW" sz="2000" dirty="0" smtClean="0"/>
              <a:t>Yuanta.zip</a:t>
            </a:r>
          </a:p>
          <a:p>
            <a:r>
              <a:rPr lang="zh-TW" altLang="en-US" sz="2400" dirty="0" smtClean="0"/>
              <a:t>下載連結</a:t>
            </a:r>
            <a:r>
              <a:rPr lang="en-US" altLang="zh-TW" sz="2400" dirty="0" smtClean="0"/>
              <a:t>:</a:t>
            </a:r>
            <a:br>
              <a:rPr lang="en-US" altLang="zh-TW" sz="2400" dirty="0" smtClean="0"/>
            </a:br>
            <a:r>
              <a:rPr lang="en-US" altLang="zh-TW" sz="1200" dirty="0">
                <a:hlinkClick r:id="rId3"/>
              </a:rPr>
              <a:t>https://advisor.yuantafutures.com.tw/smart/placeanorder/software.aspx</a:t>
            </a:r>
            <a:endParaRPr lang="en-US" altLang="zh-TW" sz="1200" dirty="0"/>
          </a:p>
        </p:txBody>
      </p:sp>
      <p:sp>
        <p:nvSpPr>
          <p:cNvPr id="7" name="矩形 6"/>
          <p:cNvSpPr/>
          <p:nvPr/>
        </p:nvSpPr>
        <p:spPr>
          <a:xfrm>
            <a:off x="1289064" y="5229200"/>
            <a:ext cx="421904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602128" y="5445224"/>
            <a:ext cx="3214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21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4"/>
          <p:cNvSpPr txBox="1">
            <a:spLocks/>
          </p:cNvSpPr>
          <p:nvPr/>
        </p:nvSpPr>
        <p:spPr bwMode="auto">
          <a:xfrm>
            <a:off x="457200" y="118823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kern="0" dirty="0"/>
              <a:t>Line</a:t>
            </a:r>
            <a:r>
              <a:rPr lang="zh-TW" altLang="en-US" kern="0" dirty="0"/>
              <a:t>通知功能</a:t>
            </a:r>
            <a:endParaRPr lang="en-US" altLang="zh-TW" kern="0" dirty="0"/>
          </a:p>
          <a:p>
            <a:pPr lvl="1"/>
            <a:r>
              <a:rPr lang="zh-TW" altLang="en-US" kern="0" dirty="0"/>
              <a:t>選擇要收到通知的聊天室</a:t>
            </a:r>
            <a:endParaRPr lang="en-US" altLang="zh-TW" kern="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zh-TW" altLang="en-US" dirty="0"/>
              <a:t>元大下單機 </a:t>
            </a:r>
            <a:r>
              <a:rPr lang="en-US" altLang="zh-TW" dirty="0"/>
              <a:t>Line </a:t>
            </a:r>
            <a:r>
              <a:rPr lang="zh-TW" altLang="en-US" dirty="0"/>
              <a:t>通知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20</a:t>
            </a:fld>
            <a:endParaRPr lang="en-US" altLang="zh-TW" dirty="0"/>
          </a:p>
        </p:txBody>
      </p:sp>
      <p:graphicFrame>
        <p:nvGraphicFramePr>
          <p:cNvPr id="9" name="物件 8">
            <a:extLst>
              <a:ext uri="{FF2B5EF4-FFF2-40B4-BE49-F238E27FC236}">
                <a16:creationId xmlns:a16="http://schemas.microsoft.com/office/drawing/2014/main" xmlns="" id="{E5E08DEE-AEF1-4A13-B200-B001B1E247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742226"/>
              </p:ext>
            </p:extLst>
          </p:nvPr>
        </p:nvGraphicFramePr>
        <p:xfrm>
          <a:off x="971600" y="2276872"/>
          <a:ext cx="48974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PhotoImpact" r:id="rId3" imgW="9067680" imgH="7524720" progId="PI3.Image">
                  <p:embed/>
                </p:oleObj>
              </mc:Choice>
              <mc:Fallback>
                <p:oleObj name="PhotoImpact" r:id="rId3" imgW="9067680" imgH="7524720" progId="PI3.Im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276872"/>
                        <a:ext cx="489743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4311B7AA-D50A-41D0-B42D-2F19F40AB8A8}"/>
              </a:ext>
            </a:extLst>
          </p:cNvPr>
          <p:cNvSpPr/>
          <p:nvPr/>
        </p:nvSpPr>
        <p:spPr>
          <a:xfrm>
            <a:off x="3723968" y="5921701"/>
            <a:ext cx="1047135" cy="356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2248943"/>
            <a:ext cx="3582645" cy="216176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A7CB83F2-04E1-4F5E-AAC8-97F7DC3763FE}"/>
              </a:ext>
            </a:extLst>
          </p:cNvPr>
          <p:cNvSpPr/>
          <p:nvPr/>
        </p:nvSpPr>
        <p:spPr>
          <a:xfrm>
            <a:off x="2734903" y="4141839"/>
            <a:ext cx="1859220" cy="356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FB01F7B9-3EEC-482F-91B6-9CFE19915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302" y="2296240"/>
            <a:ext cx="2891881" cy="24844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29CA980-E95A-4DA8-A11A-B38490C13258}"/>
              </a:ext>
            </a:extLst>
          </p:cNvPr>
          <p:cNvSpPr/>
          <p:nvPr/>
        </p:nvSpPr>
        <p:spPr>
          <a:xfrm>
            <a:off x="3039892" y="3352398"/>
            <a:ext cx="1368152" cy="248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元大超能下單機</a:t>
            </a:r>
          </a:p>
        </p:txBody>
      </p:sp>
    </p:spTree>
    <p:extLst>
      <p:ext uri="{BB962C8B-B14F-4D97-AF65-F5344CB8AC3E}">
        <p14:creationId xmlns:p14="http://schemas.microsoft.com/office/powerpoint/2010/main" val="3517836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4"/>
          <p:cNvSpPr txBox="1">
            <a:spLocks/>
          </p:cNvSpPr>
          <p:nvPr/>
        </p:nvSpPr>
        <p:spPr bwMode="auto">
          <a:xfrm>
            <a:off x="457200" y="118823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TW" kern="0" dirty="0"/>
              <a:t>Line</a:t>
            </a:r>
            <a:r>
              <a:rPr lang="zh-TW" altLang="en-US" kern="0" dirty="0"/>
              <a:t>通知功能</a:t>
            </a:r>
            <a:endParaRPr lang="en-US" altLang="zh-TW" kern="0" dirty="0"/>
          </a:p>
          <a:p>
            <a:pPr lvl="1"/>
            <a:r>
              <a:rPr lang="zh-TW" altLang="en-US" kern="0" dirty="0"/>
              <a:t>設定完成，下單機已經與 </a:t>
            </a:r>
            <a:r>
              <a:rPr lang="en-US" altLang="zh-TW" kern="0" dirty="0"/>
              <a:t>Line </a:t>
            </a:r>
            <a:r>
              <a:rPr lang="zh-TW" altLang="en-US" kern="0" dirty="0"/>
              <a:t>通知連動</a:t>
            </a:r>
            <a:endParaRPr lang="en-US" altLang="zh-TW" kern="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zh-TW" altLang="en-US" dirty="0"/>
              <a:t>元大下單機 </a:t>
            </a:r>
            <a:r>
              <a:rPr lang="en-US" altLang="zh-TW" dirty="0"/>
              <a:t>Line </a:t>
            </a:r>
            <a:r>
              <a:rPr lang="zh-TW" altLang="en-US" dirty="0"/>
              <a:t>通知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A7CB83F2-04E1-4F5E-AAC8-97F7DC3763FE}"/>
              </a:ext>
            </a:extLst>
          </p:cNvPr>
          <p:cNvSpPr/>
          <p:nvPr/>
        </p:nvSpPr>
        <p:spPr>
          <a:xfrm>
            <a:off x="2734903" y="4141839"/>
            <a:ext cx="1859220" cy="356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4311B7AA-D50A-41D0-B42D-2F19F40AB8A8}"/>
              </a:ext>
            </a:extLst>
          </p:cNvPr>
          <p:cNvSpPr/>
          <p:nvPr/>
        </p:nvSpPr>
        <p:spPr>
          <a:xfrm>
            <a:off x="3723968" y="5921701"/>
            <a:ext cx="1047135" cy="3564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xmlns="" id="{92C1F540-B66E-4CC0-8B3F-4BB15788F7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776177"/>
              </p:ext>
            </p:extLst>
          </p:nvPr>
        </p:nvGraphicFramePr>
        <p:xfrm>
          <a:off x="827584" y="2288048"/>
          <a:ext cx="60356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PhotoImpact" r:id="rId3" imgW="10058400" imgH="6771960" progId="PI3.Image">
                  <p:embed/>
                </p:oleObj>
              </mc:Choice>
              <mc:Fallback>
                <p:oleObj name="PhotoImpact" r:id="rId3" imgW="10058400" imgH="6771960" progId="PI3.Image">
                  <p:embed/>
                  <p:pic>
                    <p:nvPicPr>
                      <p:cNvPr id="5" name="物件 4">
                        <a:extLst>
                          <a:ext uri="{FF2B5EF4-FFF2-40B4-BE49-F238E27FC236}">
                            <a16:creationId xmlns:a16="http://schemas.microsoft.com/office/drawing/2014/main" xmlns="" id="{92C1F540-B66E-4CC0-8B3F-4BB15788F7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2288048"/>
                        <a:ext cx="60356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4828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3437361"/>
            <a:ext cx="8712968" cy="2506255"/>
          </a:xfrm>
          <a:prstGeom prst="rect">
            <a:avLst/>
          </a:prstGeom>
        </p:spPr>
      </p:pic>
      <p:sp>
        <p:nvSpPr>
          <p:cNvPr id="6" name="內容版面配置區 4"/>
          <p:cNvSpPr txBox="1">
            <a:spLocks/>
          </p:cNvSpPr>
          <p:nvPr/>
        </p:nvSpPr>
        <p:spPr bwMode="auto">
          <a:xfrm>
            <a:off x="457200" y="118823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kern="0" dirty="0"/>
              <a:t>問題回報</a:t>
            </a:r>
            <a:endParaRPr lang="en-US" altLang="zh-TW" kern="0" dirty="0"/>
          </a:p>
          <a:p>
            <a:pPr lvl="1"/>
            <a:r>
              <a:rPr lang="zh-TW" altLang="en-US" kern="0" dirty="0"/>
              <a:t>請描述您的問題，按下上傳</a:t>
            </a:r>
            <a:r>
              <a:rPr lang="en-US" altLang="zh-TW" kern="0" dirty="0"/>
              <a:t> Log</a:t>
            </a:r>
            <a:br>
              <a:rPr lang="en-US" altLang="zh-TW" kern="0" dirty="0"/>
            </a:br>
            <a:r>
              <a:rPr lang="zh-TW" altLang="en-US" kern="0" dirty="0"/>
              <a:t>程式會自動擷取 </a:t>
            </a:r>
            <a:r>
              <a:rPr lang="en-US" altLang="zh-TW" kern="0" dirty="0"/>
              <a:t>Log </a:t>
            </a:r>
            <a:r>
              <a:rPr lang="zh-TW" altLang="en-US" kern="0" dirty="0"/>
              <a:t>，並傳送您的問題給客服</a:t>
            </a:r>
            <a:r>
              <a:rPr lang="en-US" altLang="zh-TW" kern="0" dirty="0"/>
              <a:t/>
            </a:r>
            <a:br>
              <a:rPr lang="en-US" altLang="zh-TW" kern="0" dirty="0"/>
            </a:br>
            <a:r>
              <a:rPr lang="en-US" altLang="zh-TW" sz="2400" kern="0" dirty="0"/>
              <a:t>(</a:t>
            </a:r>
            <a:r>
              <a:rPr lang="zh-TW" altLang="en-US" sz="2400" kern="0" dirty="0"/>
              <a:t> 若防火牆阻擋 </a:t>
            </a:r>
            <a:r>
              <a:rPr lang="en-US" altLang="zh-TW" sz="2400" kern="0" dirty="0" err="1"/>
              <a:t>gmail</a:t>
            </a:r>
            <a:r>
              <a:rPr lang="zh-TW" altLang="en-US" sz="2400" kern="0" dirty="0"/>
              <a:t>，問題回報可能無法回傳</a:t>
            </a:r>
            <a:r>
              <a:rPr lang="en-US" altLang="zh-TW" sz="2400" kern="0" dirty="0"/>
              <a:t> )</a:t>
            </a:r>
            <a:r>
              <a:rPr lang="en-US" altLang="zh-TW" kern="0" dirty="0"/>
              <a:t/>
            </a:r>
            <a:br>
              <a:rPr lang="en-US" altLang="zh-TW" kern="0" dirty="0"/>
            </a:br>
            <a:endParaRPr lang="en-US" altLang="zh-TW" kern="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zh-TW" altLang="en-US" dirty="0"/>
              <a:t>元大下單機問題回報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A7CB83F2-04E1-4F5E-AAC8-97F7DC3763FE}"/>
              </a:ext>
            </a:extLst>
          </p:cNvPr>
          <p:cNvSpPr/>
          <p:nvPr/>
        </p:nvSpPr>
        <p:spPr>
          <a:xfrm>
            <a:off x="1669002" y="4693395"/>
            <a:ext cx="5948039" cy="1255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4311B7AA-D50A-41D0-B42D-2F19F40AB8A8}"/>
              </a:ext>
            </a:extLst>
          </p:cNvPr>
          <p:cNvSpPr/>
          <p:nvPr/>
        </p:nvSpPr>
        <p:spPr>
          <a:xfrm>
            <a:off x="4860310" y="4253207"/>
            <a:ext cx="1194261" cy="390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9C325A5F-8DFE-4079-9B44-5395F7592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6" y="3532377"/>
            <a:ext cx="4788532" cy="4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4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zh-TW" altLang="en-US" dirty="0"/>
              <a:t>元大下單機安裝說明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解壓縮檔案</a:t>
            </a:r>
            <a:endParaRPr lang="en-US" altLang="zh-TW" sz="2800" dirty="0"/>
          </a:p>
          <a:p>
            <a:pPr lvl="1"/>
            <a:r>
              <a:rPr lang="en-US" altLang="zh-TW" sz="2000" dirty="0"/>
              <a:t>YTFOderELF.zip</a:t>
            </a:r>
          </a:p>
          <a:p>
            <a:endParaRPr lang="en-US" altLang="zh-TW" sz="1800" dirty="0"/>
          </a:p>
          <a:p>
            <a:r>
              <a:rPr lang="zh-TW" altLang="en-US" sz="2800" dirty="0"/>
              <a:t>下單機執行檔在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en-US" altLang="zh-TW" sz="2800" dirty="0" err="1"/>
              <a:t>YTFOrderELF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en-US" sz="2800" dirty="0"/>
              <a:t>資料夾內</a:t>
            </a:r>
            <a:endParaRPr lang="en-US" altLang="zh-TW" sz="2800" dirty="0"/>
          </a:p>
          <a:p>
            <a:r>
              <a:rPr lang="zh-TW" altLang="en-US" sz="2800" dirty="0"/>
              <a:t>下單機資料夾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en-US" sz="2800" dirty="0"/>
              <a:t>建議放在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en-US" sz="2800" dirty="0"/>
              <a:t>磁碟機根目錄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en-US" sz="2800" dirty="0"/>
              <a:t>例如</a:t>
            </a:r>
            <a:r>
              <a:rPr lang="en-US" altLang="zh-TW" sz="2800" dirty="0"/>
              <a:t> C:\ </a:t>
            </a:r>
            <a:r>
              <a:rPr lang="zh-TW" altLang="en-US" sz="2800" dirty="0"/>
              <a:t>或</a:t>
            </a:r>
            <a:r>
              <a:rPr lang="en-US" altLang="zh-TW" sz="2800" dirty="0"/>
              <a:t> D:\ </a:t>
            </a:r>
            <a:r>
              <a:rPr lang="zh-TW" altLang="en-US" sz="2800" dirty="0"/>
              <a:t>或</a:t>
            </a:r>
            <a:r>
              <a:rPr lang="en-US" altLang="zh-TW" sz="2800" dirty="0"/>
              <a:t> Z:\</a:t>
            </a:r>
            <a:endParaRPr lang="en-US" altLang="zh-TW" sz="1400" dirty="0"/>
          </a:p>
          <a:p>
            <a:endParaRPr lang="en-US" altLang="zh-TW" dirty="0"/>
          </a:p>
          <a:p>
            <a:pPr lvl="1"/>
            <a:endParaRPr lang="en-US" altLang="zh-TW" dirty="0"/>
          </a:p>
          <a:p>
            <a:endParaRPr lang="en-US" altLang="zh-TW" sz="1200" dirty="0"/>
          </a:p>
          <a:p>
            <a:endParaRPr lang="en-US" altLang="zh-TW" sz="1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602606"/>
            <a:ext cx="5470946" cy="370876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86288" y="2148395"/>
            <a:ext cx="1172974" cy="186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084168" y="2708920"/>
            <a:ext cx="1239910" cy="1674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323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zh-TW" altLang="en-US" dirty="0"/>
              <a:t>元大下單機安裝說明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b="9099"/>
          <a:stretch/>
        </p:blipFill>
        <p:spPr>
          <a:xfrm>
            <a:off x="3563888" y="1317625"/>
            <a:ext cx="5522242" cy="374441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887A1D24-EBBF-470B-A2C8-E6B0C7828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401" y="1934879"/>
            <a:ext cx="4581185" cy="3501964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解壓縮檔案</a:t>
            </a:r>
            <a:endParaRPr lang="en-US" altLang="zh-TW" sz="2800" dirty="0"/>
          </a:p>
          <a:p>
            <a:pPr lvl="1"/>
            <a:r>
              <a:rPr lang="en-US" altLang="zh-TW" sz="2000" dirty="0"/>
              <a:t>Yuanta.zip</a:t>
            </a:r>
          </a:p>
          <a:p>
            <a:endParaRPr lang="en-US" altLang="zh-TW" sz="1800" dirty="0"/>
          </a:p>
          <a:p>
            <a:r>
              <a:rPr lang="zh-TW" altLang="en-US" sz="2800" dirty="0"/>
              <a:t>檔案內容是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en-US" sz="2800" dirty="0"/>
              <a:t>元大下單</a:t>
            </a:r>
            <a:r>
              <a:rPr lang="en-US" altLang="zh-TW" sz="2800" dirty="0"/>
              <a:t>API</a:t>
            </a:r>
            <a:br>
              <a:rPr lang="en-US" altLang="zh-TW" sz="2800" dirty="0"/>
            </a:br>
            <a:r>
              <a:rPr lang="zh-TW" altLang="en-US" sz="2800" dirty="0"/>
              <a:t>資料夾放到</a:t>
            </a:r>
            <a:r>
              <a:rPr lang="en-US" altLang="zh-TW" sz="2800" dirty="0"/>
              <a:t>C:\</a:t>
            </a:r>
            <a:endParaRPr lang="en-US" altLang="zh-TW" sz="1800" dirty="0"/>
          </a:p>
          <a:p>
            <a:pPr lvl="1"/>
            <a:endParaRPr lang="en-US" altLang="zh-TW" sz="1400" dirty="0"/>
          </a:p>
          <a:p>
            <a:r>
              <a:rPr lang="zh-TW" altLang="en-US" sz="2800" dirty="0"/>
              <a:t>進入</a:t>
            </a:r>
            <a:r>
              <a:rPr lang="en-US" altLang="zh-TW" sz="2800" dirty="0"/>
              <a:t>C:\Yuanta\API</a:t>
            </a:r>
            <a:br>
              <a:rPr lang="en-US" altLang="zh-TW" sz="2800" dirty="0"/>
            </a:br>
            <a:r>
              <a:rPr lang="zh-TW" altLang="en-US" sz="2800" dirty="0"/>
              <a:t>以系統管理者身分執行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en-US" altLang="zh-TW" sz="2800" dirty="0"/>
              <a:t>@</a:t>
            </a:r>
            <a:r>
              <a:rPr lang="zh-TW" altLang="en-US" sz="2800" dirty="0"/>
              <a:t>安裝元大下單</a:t>
            </a:r>
            <a:r>
              <a:rPr lang="en-US" altLang="zh-TW" sz="2800" dirty="0"/>
              <a:t>API.bat</a:t>
            </a:r>
          </a:p>
          <a:p>
            <a:endParaRPr lang="en-US" altLang="zh-TW" sz="2000" dirty="0"/>
          </a:p>
          <a:p>
            <a:pPr lvl="1"/>
            <a:endParaRPr lang="en-US" altLang="zh-TW" dirty="0"/>
          </a:p>
          <a:p>
            <a:endParaRPr lang="en-US" altLang="zh-TW" sz="1200" dirty="0"/>
          </a:p>
          <a:p>
            <a:endParaRPr lang="en-US" altLang="zh-TW" sz="1200" dirty="0"/>
          </a:p>
        </p:txBody>
      </p:sp>
      <p:sp>
        <p:nvSpPr>
          <p:cNvPr id="7" name="矩形 6"/>
          <p:cNvSpPr/>
          <p:nvPr/>
        </p:nvSpPr>
        <p:spPr>
          <a:xfrm>
            <a:off x="4550292" y="1299590"/>
            <a:ext cx="1603210" cy="4263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721799" y="2112885"/>
            <a:ext cx="1172974" cy="195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894773" y="2627790"/>
            <a:ext cx="1882066" cy="1864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98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A73007B2-150C-43FE-AEDA-774AB6FF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54" b="4464"/>
          <a:stretch/>
        </p:blipFill>
        <p:spPr>
          <a:xfrm>
            <a:off x="312645" y="3185568"/>
            <a:ext cx="8213545" cy="315212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zh-TW" altLang="en-US" dirty="0"/>
              <a:t>元大下單機安裝說明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US" altLang="zh-TW" dirty="0" err="1"/>
              <a:t>MultiCharts</a:t>
            </a:r>
            <a:r>
              <a:rPr lang="zh-TW" altLang="en-US" dirty="0"/>
              <a:t> 透過文字檔輸出訊號方式</a:t>
            </a:r>
            <a:endParaRPr lang="en-US" altLang="zh-TW" dirty="0"/>
          </a:p>
          <a:p>
            <a:pPr lvl="1"/>
            <a:r>
              <a:rPr lang="zh-TW" altLang="en-US" sz="2000" dirty="0"/>
              <a:t>匯入指標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en-US" altLang="zh-TW" sz="2000" dirty="0"/>
              <a:t>@</a:t>
            </a:r>
            <a:r>
              <a:rPr lang="en-US" altLang="zh-TW" sz="2000" dirty="0" err="1"/>
              <a:t>YuantaOrderELF.pla</a:t>
            </a:r>
            <a:r>
              <a:rPr lang="en-US" altLang="zh-TW" sz="2000" dirty="0"/>
              <a:t> </a:t>
            </a:r>
          </a:p>
          <a:p>
            <a:pPr lvl="1"/>
            <a:r>
              <a:rPr lang="zh-TW" altLang="en-US" sz="2000" dirty="0"/>
              <a:t>編輯 </a:t>
            </a:r>
            <a:r>
              <a:rPr lang="en-US" altLang="zh-TW" sz="2000" dirty="0"/>
              <a:t>@</a:t>
            </a:r>
            <a:r>
              <a:rPr lang="en-US" altLang="zh-TW" sz="2000" dirty="0" err="1"/>
              <a:t>YuantaOrderELF</a:t>
            </a:r>
            <a:r>
              <a:rPr lang="en-US" altLang="zh-TW" sz="2000" dirty="0"/>
              <a:t> </a:t>
            </a:r>
            <a:r>
              <a:rPr lang="zh-TW" altLang="en-US" sz="2000" dirty="0"/>
              <a:t>指標</a:t>
            </a:r>
            <a:endParaRPr lang="en-US" altLang="zh-TW" sz="2000" dirty="0"/>
          </a:p>
          <a:p>
            <a:pPr lvl="1"/>
            <a:r>
              <a:rPr lang="zh-TW" altLang="en-US" sz="2000" dirty="0"/>
              <a:t>使用 </a:t>
            </a:r>
            <a:r>
              <a:rPr lang="en-US" altLang="zh-TW" sz="2000" dirty="0"/>
              <a:t>YTFWTXT </a:t>
            </a:r>
            <a:r>
              <a:rPr lang="zh-TW" altLang="en-US" sz="2000" dirty="0"/>
              <a:t>函數 </a:t>
            </a:r>
            <a:r>
              <a:rPr lang="en-US" altLang="zh-TW" sz="2000" dirty="0"/>
              <a:t>(</a:t>
            </a:r>
            <a:r>
              <a:rPr lang="zh-TW" altLang="en-US" sz="2000" dirty="0"/>
              <a:t>透過引用 </a:t>
            </a:r>
            <a:r>
              <a:rPr lang="en-US" altLang="zh-TW" sz="2000" dirty="0"/>
              <a:t>YTFWTXT.dll)</a:t>
            </a:r>
          </a:p>
          <a:p>
            <a:pPr lvl="1"/>
            <a:endParaRPr lang="en-US" altLang="zh-TW" sz="2000" dirty="0"/>
          </a:p>
        </p:txBody>
      </p:sp>
      <p:sp>
        <p:nvSpPr>
          <p:cNvPr id="9" name="矩形 8"/>
          <p:cNvSpPr/>
          <p:nvPr/>
        </p:nvSpPr>
        <p:spPr>
          <a:xfrm>
            <a:off x="1312606" y="3645024"/>
            <a:ext cx="1603210" cy="4263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E8D4B5A3-B9FC-48BA-8ADB-1224B591643A}"/>
              </a:ext>
            </a:extLst>
          </p:cNvPr>
          <p:cNvSpPr txBox="1"/>
          <p:nvPr/>
        </p:nvSpPr>
        <p:spPr>
          <a:xfrm>
            <a:off x="1259632" y="4552585"/>
            <a:ext cx="6768752" cy="1785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OutputPath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輸出文字檔的目錄與檔案名稱，檔案名稱就是下單機顯示的策略名稱。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OutputSymbol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下單標的代號，與</a:t>
            </a:r>
            <a:r>
              <a:rPr lang="en-US" altLang="zh-TW" sz="1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EasyWin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軟體內容一致。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TXFD1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TXF 2021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月合約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連續月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TXF_1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這個代號預設是台指期近月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會在結算日下午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點盤前自動換月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MXF_1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代表小台近月、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EXF_1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代表電子期近月、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FXF_1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代表金融期近月</a:t>
            </a: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xmlns="" id="{EA0E1553-37BD-46E7-A309-9AE77B03FC90}"/>
              </a:ext>
            </a:extLst>
          </p:cNvPr>
          <p:cNvCxnSpPr>
            <a:cxnSpLocks/>
          </p:cNvCxnSpPr>
          <p:nvPr/>
        </p:nvCxnSpPr>
        <p:spPr>
          <a:xfrm flipV="1">
            <a:off x="2051720" y="4071421"/>
            <a:ext cx="0" cy="4811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08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zh-TW" altLang="en-US" dirty="0"/>
              <a:t>元大下單機安裝說明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en-US" altLang="zh-TW" dirty="0" err="1"/>
              <a:t>MultiCharts</a:t>
            </a:r>
            <a:r>
              <a:rPr lang="zh-TW" altLang="en-US" dirty="0"/>
              <a:t>輸出文字檔方式</a:t>
            </a:r>
            <a:endParaRPr lang="en-US" altLang="zh-TW" dirty="0"/>
          </a:p>
          <a:p>
            <a:pPr lvl="1"/>
            <a:r>
              <a:rPr lang="zh-TW" altLang="en-US" dirty="0"/>
              <a:t>多支策略訊號輸出到同一個資料夾</a:t>
            </a:r>
            <a:endParaRPr lang="en-US" altLang="zh-TW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76872"/>
            <a:ext cx="5139481" cy="38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3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zh-TW" altLang="en-US" dirty="0"/>
              <a:t>元大下單機使用說明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188233"/>
            <a:ext cx="8229600" cy="4525963"/>
          </a:xfrm>
        </p:spPr>
        <p:txBody>
          <a:bodyPr/>
          <a:lstStyle/>
          <a:p>
            <a:r>
              <a:rPr lang="zh-TW" altLang="en-US" dirty="0"/>
              <a:t>執行下單機主程式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xmlns="" id="{5792CFA6-95C0-4C5A-B139-DD7EF3EF6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99592" y="1864905"/>
            <a:ext cx="5920438" cy="39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199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828D2B11-7EAC-4210-9AC4-FB030FBB4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89" y="3078681"/>
            <a:ext cx="4371975" cy="29432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zh-TW" altLang="en-US" dirty="0"/>
              <a:t>元大下單機使用說明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zh-TW" altLang="en-US" dirty="0"/>
              <a:t>登入元大期貨下單 </a:t>
            </a:r>
            <a:r>
              <a:rPr lang="en-US" altLang="zh-TW" dirty="0"/>
              <a:t>API </a:t>
            </a:r>
            <a:r>
              <a:rPr lang="zh-TW" altLang="en-US" dirty="0"/>
              <a:t>帳號密碼</a:t>
            </a:r>
            <a:endParaRPr lang="en-US" altLang="zh-TW" dirty="0"/>
          </a:p>
          <a:p>
            <a:r>
              <a:rPr lang="zh-TW" altLang="en-US" dirty="0"/>
              <a:t>須開通下單機使用權限才能使用實單功能</a:t>
            </a:r>
            <a:endParaRPr lang="en-US" altLang="zh-TW" dirty="0"/>
          </a:p>
          <a:p>
            <a:r>
              <a:rPr lang="zh-TW" altLang="en-US" dirty="0"/>
              <a:t>模擬登入可模擬下單</a:t>
            </a:r>
            <a:r>
              <a:rPr lang="en-US" altLang="zh-TW" dirty="0"/>
              <a:t> </a:t>
            </a:r>
            <a:r>
              <a:rPr lang="en-US" altLang="zh-TW" sz="2400" dirty="0"/>
              <a:t>(</a:t>
            </a:r>
            <a:r>
              <a:rPr lang="zh-TW" altLang="en-US" sz="2400" dirty="0"/>
              <a:t>模擬登入帳密請保持空白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5787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71" y="1773578"/>
            <a:ext cx="7257185" cy="4535741"/>
          </a:xfrm>
          <a:prstGeom prst="rect">
            <a:avLst/>
          </a:prstGeom>
        </p:spPr>
      </p:pic>
      <p:sp>
        <p:nvSpPr>
          <p:cNvPr id="7" name="內容版面配置區 4"/>
          <p:cNvSpPr txBox="1">
            <a:spLocks/>
          </p:cNvSpPr>
          <p:nvPr/>
        </p:nvSpPr>
        <p:spPr bwMode="auto">
          <a:xfrm>
            <a:off x="457200" y="118823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1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kern="0" dirty="0"/>
              <a:t>選擇 </a:t>
            </a:r>
            <a:r>
              <a:rPr lang="en-US" altLang="zh-TW" kern="0" dirty="0" err="1"/>
              <a:t>MultiCharts</a:t>
            </a:r>
            <a:r>
              <a:rPr lang="zh-TW" altLang="en-US" kern="0" dirty="0"/>
              <a:t> 輸出文字檔所在目錄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zh-TW" altLang="en-US" dirty="0"/>
              <a:t>元大下單機使用說明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DF5FA-1C3F-47DE-8569-CA18FB1B9FA8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48948DF3-78DF-4580-BF41-F8355523B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14" y="1844824"/>
            <a:ext cx="335269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72116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Arial"/>
        <a:ea typeface="新細明體"/>
        <a:cs typeface="新細明體"/>
      </a:majorFont>
      <a:minorFont>
        <a:latin typeface="Arial"/>
        <a:ea typeface="新細明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17977</TotalTime>
  <Words>553</Words>
  <Application>Microsoft Office PowerPoint</Application>
  <PresentationFormat>如螢幕大小 (4:3)</PresentationFormat>
  <Paragraphs>111</Paragraphs>
  <Slides>22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4" baseType="lpstr">
      <vt:lpstr>預設簡報設計</vt:lpstr>
      <vt:lpstr>PhotoImpact</vt:lpstr>
      <vt:lpstr>元大超能下單機  使用說明</vt:lpstr>
      <vt:lpstr>元大下單機安裝說明</vt:lpstr>
      <vt:lpstr>元大下單機安裝說明</vt:lpstr>
      <vt:lpstr>元大下單機安裝說明</vt:lpstr>
      <vt:lpstr>元大下單機安裝說明</vt:lpstr>
      <vt:lpstr>元大下單機安裝說明</vt:lpstr>
      <vt:lpstr>元大下單機使用說明</vt:lpstr>
      <vt:lpstr>元大下單機使用說明</vt:lpstr>
      <vt:lpstr>元大下單機使用說明</vt:lpstr>
      <vt:lpstr>元大下單機使用說明</vt:lpstr>
      <vt:lpstr>元大下單機使用說明</vt:lpstr>
      <vt:lpstr>元大下單機使用說明</vt:lpstr>
      <vt:lpstr>元大下單機使用說明</vt:lpstr>
      <vt:lpstr>元大下單機權重下單</vt:lpstr>
      <vt:lpstr>元大下單機權重下單</vt:lpstr>
      <vt:lpstr>元大下單機使用說明</vt:lpstr>
      <vt:lpstr>元大下單機風險控管</vt:lpstr>
      <vt:lpstr>元大下單機 Line 通知</vt:lpstr>
      <vt:lpstr>元大下單機 Line 通知</vt:lpstr>
      <vt:lpstr>元大下單機 Line 通知</vt:lpstr>
      <vt:lpstr>元大下單機 Line 通知</vt:lpstr>
      <vt:lpstr>元大下單機問題回報</vt:lpstr>
    </vt:vector>
  </TitlesOfParts>
  <Company>Yuanta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何佳蓉 Kelly.Ho (Yuanta)</dc:creator>
  <cp:lastModifiedBy>Windows 使用者</cp:lastModifiedBy>
  <cp:revision>2285</cp:revision>
  <cp:lastPrinted>2016-08-26T06:36:36Z</cp:lastPrinted>
  <dcterms:created xsi:type="dcterms:W3CDTF">2007-08-11T04:48:06Z</dcterms:created>
  <dcterms:modified xsi:type="dcterms:W3CDTF">2022-04-06T06:15:14Z</dcterms:modified>
</cp:coreProperties>
</file>